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297" r:id="rId73"/>
    <p:sldId id="329" r:id="rId74"/>
  </p:sldIdLst>
  <p:sldSz cx="9144000" cy="6858000" type="screen4x3"/>
  <p:notesSz cx="9774238" cy="67246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2D4"/>
    <a:srgbClr val="E949DE"/>
    <a:srgbClr val="BC74BE"/>
    <a:srgbClr val="DEB354"/>
    <a:srgbClr val="E6E24C"/>
    <a:srgbClr val="B94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363" autoAdjust="0"/>
    <p:restoredTop sz="94660"/>
  </p:normalViewPr>
  <p:slideViewPr>
    <p:cSldViewPr snapToGrid="0">
      <p:cViewPr>
        <p:scale>
          <a:sx n="91" d="100"/>
          <a:sy n="91" d="100"/>
        </p:scale>
        <p:origin x="31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3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96F8-8FAF-4122-B867-A05AFA63CB5C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3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CDBBE-C748-4A15-9D9F-D8841A8A8D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52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720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409F4-871C-4000-93EF-61AC58E74B7E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75025" y="841375"/>
            <a:ext cx="3024188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900" y="3236913"/>
            <a:ext cx="7818438" cy="2647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720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A5A5-F9FA-493E-9FD4-AB0FE4570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495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7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0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6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3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49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5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4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0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0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6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ADD7-6DF4-45C3-8C8B-36030A6D600D}" type="datetimeFigureOut">
              <a:rPr lang="en-GB" smtClean="0"/>
              <a:t>23/01/2018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7.xml"/><Relationship Id="rId18" Type="http://schemas.openxmlformats.org/officeDocument/2006/relationships/slide" Target="slide14.xml"/><Relationship Id="rId26" Type="http://schemas.openxmlformats.org/officeDocument/2006/relationships/slide" Target="slide27.xml"/><Relationship Id="rId3" Type="http://schemas.openxmlformats.org/officeDocument/2006/relationships/slide" Target="slide3.xml"/><Relationship Id="rId21" Type="http://schemas.openxmlformats.org/officeDocument/2006/relationships/slide" Target="slide26.xml"/><Relationship Id="rId34" Type="http://schemas.openxmlformats.org/officeDocument/2006/relationships/slide" Target="slide31.xml"/><Relationship Id="rId7" Type="http://schemas.openxmlformats.org/officeDocument/2006/relationships/slide" Target="slide16.xml"/><Relationship Id="rId12" Type="http://schemas.openxmlformats.org/officeDocument/2006/relationships/slide" Target="slide12.xml"/><Relationship Id="rId17" Type="http://schemas.openxmlformats.org/officeDocument/2006/relationships/slide" Target="slide11.xml"/><Relationship Id="rId25" Type="http://schemas.openxmlformats.org/officeDocument/2006/relationships/slide" Target="slide19.xml"/><Relationship Id="rId33" Type="http://schemas.openxmlformats.org/officeDocument/2006/relationships/slide" Target="slide30.xml"/><Relationship Id="rId2" Type="http://schemas.openxmlformats.org/officeDocument/2006/relationships/slide" Target="slide2.xml"/><Relationship Id="rId16" Type="http://schemas.openxmlformats.org/officeDocument/2006/relationships/slide" Target="slide8.xml"/><Relationship Id="rId20" Type="http://schemas.openxmlformats.org/officeDocument/2006/relationships/slide" Target="slide24.xml"/><Relationship Id="rId29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24" Type="http://schemas.openxmlformats.org/officeDocument/2006/relationships/slide" Target="slide15.xml"/><Relationship Id="rId32" Type="http://schemas.openxmlformats.org/officeDocument/2006/relationships/slide" Target="slide29.xml"/><Relationship Id="rId37" Type="http://schemas.openxmlformats.org/officeDocument/2006/relationships/image" Target="../media/image1.png"/><Relationship Id="rId5" Type="http://schemas.openxmlformats.org/officeDocument/2006/relationships/slide" Target="slide13.xml"/><Relationship Id="rId15" Type="http://schemas.openxmlformats.org/officeDocument/2006/relationships/slide" Target="slide25.xm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36" Type="http://schemas.openxmlformats.org/officeDocument/2006/relationships/slide" Target="slide36.xml"/><Relationship Id="rId10" Type="http://schemas.openxmlformats.org/officeDocument/2006/relationships/slide" Target="slide6.xml"/><Relationship Id="rId19" Type="http://schemas.openxmlformats.org/officeDocument/2006/relationships/slide" Target="slide18.xml"/><Relationship Id="rId31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5.xml"/><Relationship Id="rId14" Type="http://schemas.openxmlformats.org/officeDocument/2006/relationships/slide" Target="slide23.xml"/><Relationship Id="rId22" Type="http://schemas.openxmlformats.org/officeDocument/2006/relationships/slide" Target="slide32.xml"/><Relationship Id="rId27" Type="http://schemas.openxmlformats.org/officeDocument/2006/relationships/slide" Target="slide28.xml"/><Relationship Id="rId30" Type="http://schemas.openxmlformats.org/officeDocument/2006/relationships/slide" Target="slide20.xml"/><Relationship Id="rId35" Type="http://schemas.openxmlformats.org/officeDocument/2006/relationships/slide" Target="slide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Vv4rD6OyssM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Kw1j7sZni0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uyiteGr6KpM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rZAdeOgWDk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n_foMADqjSc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OSqpwo0xd50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slide" Target="slide5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wdv59REiNZQ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2ug9xr0Ias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image" Target="../media/image4.jpg"/><Relationship Id="rId4" Type="http://schemas.openxmlformats.org/officeDocument/2006/relationships/hyperlink" Target="https://www.youtube.com/watch?v=byszemY8Pl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rIVU4svh_Og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mRdMYuNeA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7cCqu5hArDQ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lOldufkTDhY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dY2SE1G900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Epy_-OE7HY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slide" Target="slide6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j54a9uBQx-4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9EU4DtsJBY0&amp;list=RD9EU4DtsJBY0#t=71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bVIIuhgg9Y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islcollective.com/resources/search_result?Tags=suffixes" TargetMode="External"/><Relationship Id="rId3" Type="http://schemas.openxmlformats.org/officeDocument/2006/relationships/image" Target="../media/image2.png"/><Relationship Id="rId7" Type="http://schemas.openxmlformats.org/officeDocument/2006/relationships/slide" Target="slide3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UtmHT7DOvI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GGWLr11Bio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e9aVTK2x7E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0LmhIu3phqk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ARaEpSAD-ng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Z3Gq5Yl0nvY&amp;list=PLT7UvWyYAYU3FWREZIrkGBcwen2fbes0t&amp;index=14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70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-PudHE2xwD4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fdqJIUzBNQ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8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" Target="slide8.xml"/><Relationship Id="rId7" Type="http://schemas.openxmlformats.org/officeDocument/2006/relationships/image" Target="../media/image3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10.xml"/><Relationship Id="rId7" Type="http://schemas.openxmlformats.org/officeDocument/2006/relationships/image" Target="../media/image4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4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5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" Target="slide14.xml"/><Relationship Id="rId7" Type="http://schemas.openxmlformats.org/officeDocument/2006/relationships/image" Target="../media/image5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6jwYTZdUVi0" TargetMode="Externa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6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17.xml"/><Relationship Id="rId7" Type="http://schemas.openxmlformats.org/officeDocument/2006/relationships/image" Target="../media/image66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71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7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" Target="slide20.xml"/><Relationship Id="rId7" Type="http://schemas.openxmlformats.org/officeDocument/2006/relationships/image" Target="../media/image7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9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hIqdPrH--k" TargetMode="Externa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9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0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" Target="slide29.xml"/><Relationship Id="rId7" Type="http://schemas.openxmlformats.org/officeDocument/2006/relationships/image" Target="../media/image11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120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" Target="slide33.xml"/><Relationship Id="rId7" Type="http://schemas.openxmlformats.org/officeDocument/2006/relationships/image" Target="../media/image12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ksheetplace.com/index.php?function=DisplayCategory&amp;showCategory=Y&amp;links=3&amp;id=96&amp;link1=43&amp;link2=94&amp;link3=96" TargetMode="External"/><Relationship Id="rId3" Type="http://schemas.openxmlformats.org/officeDocument/2006/relationships/image" Target="../media/image2.png"/><Relationship Id="rId7" Type="http://schemas.openxmlformats.org/officeDocument/2006/relationships/slide" Target="slide4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oKGPSOclfM" TargetMode="Externa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linx.com/" TargetMode="External"/><Relationship Id="rId2" Type="http://schemas.openxmlformats.org/officeDocument/2006/relationships/hyperlink" Target="https://en.islcollective.com/resources/search_result?Tags=suffix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stage2literacy.co.uk/" TargetMode="External"/><Relationship Id="rId5" Type="http://schemas.openxmlformats.org/officeDocument/2006/relationships/hyperlink" Target="http://flocabulary.com/" TargetMode="External"/><Relationship Id="rId4" Type="http://schemas.openxmlformats.org/officeDocument/2006/relationships/hyperlink" Target="http://www.worksheetplace.com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7" Type="http://schemas.openxmlformats.org/officeDocument/2006/relationships/image" Target="../media/image4.jpg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ADSyQZlvC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otysbfQbo0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63689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Prefixes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353402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Suffixes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43115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Capitals/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Full Stops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932828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Subordination and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Coordination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222541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Commas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512254" y="923499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Determiners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7801967" y="923499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Plural &amp; Possessive ‘–s’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3689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Verbs</a:t>
            </a: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1353402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Adjectives</a:t>
            </a: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2643115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Question/ Exclamation Marks</a:t>
            </a: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3932828" y="2104030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Present and Past Tense</a:t>
            </a: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5222541" y="2104030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Conjunctions</a:t>
            </a: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6512254" y="2104030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Fronted Adverbials</a:t>
            </a: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7801967" y="2104030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Modal Verbs</a:t>
            </a: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63689" y="3284561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Nouns &amp; Pronouns</a:t>
            </a: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1353402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Adverbs</a:t>
            </a: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2643115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Commands &amp; Statements</a:t>
            </a: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3932828" y="3284561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Prepositions</a:t>
            </a: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5222541" y="3284561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Inflections</a:t>
            </a: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6512254" y="3284561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Cohesive Devices</a:t>
            </a: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7801967" y="3284561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Formal and Informal</a:t>
            </a: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63689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Apostrophes</a:t>
            </a: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353402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Continuous Form of Verbs</a:t>
            </a: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2643115" y="4465092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Perfect Form of Verbs</a:t>
            </a: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3932828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Prefixes</a:t>
            </a: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5222541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Parenthesis</a:t>
            </a: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6512254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Passive &amp; Active Voice</a:t>
            </a: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7801967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Colons &amp; Semi Colons</a:t>
            </a: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63689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Synonyms &amp; Antonyms</a:t>
            </a: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1353402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Inverted Commas</a:t>
            </a: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2643115" y="5645623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Relative Clauses</a:t>
            </a: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3932828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 Phrases</a:t>
            </a:r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5222541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Subjunctive Form</a:t>
            </a:r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6512254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Elision</a:t>
            </a:r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7801967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Hyphens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>
          <a:xfrm>
            <a:off x="1034540" y="1"/>
            <a:ext cx="7047619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23543"/>
              </p:ext>
            </p:extLst>
          </p:nvPr>
        </p:nvGraphicFramePr>
        <p:xfrm>
          <a:off x="400050" y="1377949"/>
          <a:ext cx="5664200" cy="408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200">
                  <a:extLst>
                    <a:ext uri="{9D8B030D-6E8A-4147-A177-3AD203B41FA5}">
                      <a16:colId xmlns:a16="http://schemas.microsoft.com/office/drawing/2014/main" xmlns="" val="2975069980"/>
                    </a:ext>
                  </a:extLst>
                </a:gridCol>
              </a:tblGrid>
              <a:tr h="838956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Commas go between items in a list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Chris bought a cat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dog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rabbit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u="sng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frog.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6764289"/>
                  </a:ext>
                </a:extLst>
              </a:tr>
              <a:tr h="1568484">
                <a:tc>
                  <a:txBody>
                    <a:bodyPr/>
                    <a:lstStyle/>
                    <a:p>
                      <a:r>
                        <a:rPr lang="en-GB" sz="2000" dirty="0"/>
                        <a:t>Commas join two points (before adding a connective)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football. I’m not very good at it. </a:t>
                      </a:r>
                      <a:r>
                        <a:rPr lang="en-GB" sz="2000" dirty="0">
                          <a:sym typeface="Wingdings" panose="05000000000000000000" pitchFamily="2" charset="2"/>
                        </a:rPr>
                        <a:t></a:t>
                      </a:r>
                      <a:endParaRPr lang="en-GB" sz="2000" dirty="0"/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u="sng" dirty="0"/>
                        <a:t>but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dirty="0"/>
                        <a:t>I’m not very good at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7238115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separate clauses (after subordinate clause)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u="sng" dirty="0"/>
                        <a:t>Even though it was hot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we played outside.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6636048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help to add extra information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Tammy’s homework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</a:t>
                      </a:r>
                      <a:r>
                        <a:rPr lang="en-GB" sz="2000" u="sng" dirty="0"/>
                        <a:t>which is neat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dirty="0"/>
                        <a:t>got top marks.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92897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38 - 40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92391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a list, the commas go where you might have used ‘and’ before.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Remember that a sentence still has to make sense if we take away the extra information: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Tammy’s homework got top marks.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86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63125"/>
          </a:xfrm>
        </p:spPr>
        <p:txBody>
          <a:bodyPr>
            <a:normAutofit/>
          </a:bodyPr>
          <a:lstStyle/>
          <a:p>
            <a:r>
              <a:rPr lang="en-GB" sz="2000" dirty="0"/>
              <a:t>Adverbs describe verbs  and adjectives.</a:t>
            </a:r>
          </a:p>
          <a:p>
            <a:r>
              <a:rPr lang="en-GB" sz="2000" dirty="0"/>
              <a:t>Adverbs tell you </a:t>
            </a:r>
            <a:r>
              <a:rPr lang="en-GB" sz="2000" b="1" dirty="0"/>
              <a:t>how</a:t>
            </a:r>
            <a:r>
              <a:rPr lang="en-GB" sz="2000" dirty="0"/>
              <a:t> or </a:t>
            </a:r>
            <a:r>
              <a:rPr lang="en-GB" sz="2000" b="1" dirty="0"/>
              <a:t>when</a:t>
            </a:r>
            <a:r>
              <a:rPr lang="en-GB" sz="2000" dirty="0"/>
              <a:t> an action was done. Adverbs tend to end with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b="1" dirty="0" err="1">
                <a:solidFill>
                  <a:srgbClr val="FF0000"/>
                </a:solidFill>
              </a:rPr>
              <a:t>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The stars shone </a:t>
            </a:r>
            <a:r>
              <a:rPr lang="en-GB" sz="2000" b="1" dirty="0">
                <a:solidFill>
                  <a:srgbClr val="FF0000"/>
                </a:solidFill>
              </a:rPr>
              <a:t>brightly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 err="1"/>
              <a:t>Yanis</a:t>
            </a:r>
            <a:r>
              <a:rPr lang="en-GB" sz="2000" dirty="0"/>
              <a:t> ran </a:t>
            </a:r>
            <a:r>
              <a:rPr lang="en-GB" sz="2000" b="1" dirty="0">
                <a:solidFill>
                  <a:srgbClr val="FF0000"/>
                </a:solidFill>
              </a:rPr>
              <a:t>as quickly as he could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i="1" dirty="0"/>
              <a:t>‘as quickly as he could’ </a:t>
            </a:r>
            <a:r>
              <a:rPr lang="en-GB" sz="2000" dirty="0"/>
              <a:t>= adverbial phrase</a:t>
            </a:r>
          </a:p>
          <a:p>
            <a:pPr marL="0" indent="0" algn="ctr">
              <a:buNone/>
            </a:pPr>
            <a:r>
              <a:rPr lang="en-GB" sz="2000" dirty="0"/>
              <a:t>Amber’s shirt was </a:t>
            </a:r>
            <a:r>
              <a:rPr lang="en-GB" sz="2000" b="1" dirty="0">
                <a:solidFill>
                  <a:srgbClr val="FF0000"/>
                </a:solidFill>
              </a:rPr>
              <a:t>really</a:t>
            </a:r>
            <a:r>
              <a:rPr lang="en-GB" sz="2000" dirty="0"/>
              <a:t> clean.</a:t>
            </a:r>
          </a:p>
          <a:p>
            <a:r>
              <a:rPr lang="en-GB" sz="2000" dirty="0"/>
              <a:t>Adverbs can go before or after a verb.</a:t>
            </a:r>
          </a:p>
          <a:p>
            <a:pPr marL="0" indent="0" algn="ctr">
              <a:buNone/>
            </a:pPr>
            <a:r>
              <a:rPr lang="en-GB" sz="2000" dirty="0"/>
              <a:t>The fish swam along </a:t>
            </a:r>
            <a:r>
              <a:rPr lang="en-GB" sz="2000" b="1" dirty="0">
                <a:solidFill>
                  <a:srgbClr val="FF0000"/>
                </a:solidFill>
              </a:rPr>
              <a:t>happily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GB" sz="2000" dirty="0"/>
              <a:t>Adverbs can also show how likely something is to happen: </a:t>
            </a:r>
            <a:r>
              <a:rPr lang="en-GB" sz="2000" b="1" dirty="0">
                <a:solidFill>
                  <a:srgbClr val="FF0000"/>
                </a:solidFill>
              </a:rPr>
              <a:t>Perhaps</a:t>
            </a:r>
            <a:r>
              <a:rPr lang="en-GB" sz="2000" dirty="0"/>
              <a:t> the game will finish goalless.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93707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13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7994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u="sng" dirty="0">
                <a:solidFill>
                  <a:schemeClr val="tx1"/>
                </a:solidFill>
              </a:rPr>
              <a:t>Different Types of Adverb</a:t>
            </a:r>
          </a:p>
          <a:p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err="1">
                <a:solidFill>
                  <a:schemeClr val="tx1"/>
                </a:solidFill>
              </a:rPr>
              <a:t>ly</a:t>
            </a:r>
            <a:r>
              <a:rPr lang="en-GB" dirty="0">
                <a:solidFill>
                  <a:schemeClr val="tx1"/>
                </a:solidFill>
              </a:rPr>
              <a:t> adverbs after a verb:</a:t>
            </a:r>
          </a:p>
          <a:p>
            <a:r>
              <a:rPr lang="en-GB" dirty="0">
                <a:solidFill>
                  <a:schemeClr val="tx1"/>
                </a:solidFill>
              </a:rPr>
              <a:t>stood </a:t>
            </a:r>
            <a:r>
              <a:rPr lang="en-GB" b="1" dirty="0">
                <a:solidFill>
                  <a:srgbClr val="FF0000"/>
                </a:solidFill>
              </a:rPr>
              <a:t>quietly</a:t>
            </a:r>
            <a:r>
              <a:rPr lang="en-GB" dirty="0">
                <a:solidFill>
                  <a:schemeClr val="tx1"/>
                </a:solidFill>
              </a:rPr>
              <a:t>, waited </a:t>
            </a:r>
            <a:r>
              <a:rPr lang="en-GB" b="1" dirty="0">
                <a:solidFill>
                  <a:srgbClr val="FF0000"/>
                </a:solidFill>
              </a:rPr>
              <a:t>patiently</a:t>
            </a:r>
          </a:p>
          <a:p>
            <a:r>
              <a:rPr lang="en-GB" dirty="0">
                <a:solidFill>
                  <a:schemeClr val="tx1"/>
                </a:solidFill>
              </a:rPr>
              <a:t>To describe an adjective:</a:t>
            </a:r>
          </a:p>
          <a:p>
            <a:r>
              <a:rPr lang="en-GB" dirty="0">
                <a:solidFill>
                  <a:schemeClr val="tx1"/>
                </a:solidFill>
              </a:rPr>
              <a:t>very, quite, extremely, really, nearly</a:t>
            </a:r>
          </a:p>
          <a:p>
            <a:r>
              <a:rPr lang="en-GB" dirty="0">
                <a:solidFill>
                  <a:schemeClr val="tx1"/>
                </a:solidFill>
              </a:rPr>
              <a:t>Before a verb:</a:t>
            </a:r>
          </a:p>
          <a:p>
            <a:r>
              <a:rPr lang="en-GB" b="1" dirty="0">
                <a:solidFill>
                  <a:srgbClr val="FF0000"/>
                </a:solidFill>
              </a:rPr>
              <a:t>secretly</a:t>
            </a:r>
            <a:r>
              <a:rPr lang="en-GB" dirty="0">
                <a:solidFill>
                  <a:schemeClr val="tx1"/>
                </a:solidFill>
              </a:rPr>
              <a:t> followed him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Not all words ending in    -</a:t>
            </a:r>
            <a:r>
              <a:rPr lang="en-GB" b="1" i="1" dirty="0" err="1">
                <a:solidFill>
                  <a:schemeClr val="tx1"/>
                </a:solidFill>
              </a:rPr>
              <a:t>ly</a:t>
            </a:r>
            <a:r>
              <a:rPr lang="en-GB" b="1" i="1" dirty="0">
                <a:solidFill>
                  <a:schemeClr val="tx1"/>
                </a:solidFill>
              </a:rPr>
              <a:t> are adverbs!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148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and Past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Verb tenses tell you </a:t>
            </a:r>
            <a:r>
              <a:rPr lang="en-GB" sz="2000" b="1" dirty="0"/>
              <a:t>when</a:t>
            </a:r>
            <a:r>
              <a:rPr lang="en-GB" sz="2000" dirty="0"/>
              <a:t> something happens.</a:t>
            </a:r>
          </a:p>
          <a:p>
            <a:r>
              <a:rPr lang="en-GB" sz="2000" dirty="0"/>
              <a:t>In past tense, we often add –</a:t>
            </a:r>
            <a:r>
              <a:rPr lang="en-GB" sz="2000" dirty="0" err="1"/>
              <a:t>ed</a:t>
            </a:r>
            <a:r>
              <a:rPr lang="en-GB" sz="2000" dirty="0"/>
              <a:t> (</a:t>
            </a:r>
            <a:r>
              <a:rPr lang="en-GB" sz="2000" b="1" dirty="0"/>
              <a:t>NOT</a:t>
            </a:r>
            <a:r>
              <a:rPr lang="en-GB" sz="2000" dirty="0"/>
              <a:t> always)</a:t>
            </a:r>
          </a:p>
          <a:p>
            <a:pPr marL="0" indent="0" algn="ctr">
              <a:buNone/>
            </a:pPr>
            <a:r>
              <a:rPr lang="en-GB" sz="2000" dirty="0"/>
              <a:t>walk &gt; walked; shout &gt; shouted; shop &gt; shopped</a:t>
            </a:r>
          </a:p>
          <a:p>
            <a:r>
              <a:rPr lang="en-GB" sz="2000" dirty="0"/>
              <a:t>In future tense, you can add ‘will’ before the verb</a:t>
            </a:r>
          </a:p>
          <a:p>
            <a:pPr marL="0" indent="0" algn="ctr">
              <a:buNone/>
            </a:pPr>
            <a:r>
              <a:rPr lang="en-GB" sz="2000" dirty="0"/>
              <a:t>I talk</a:t>
            </a:r>
            <a:r>
              <a:rPr lang="en-GB" sz="2000" b="1" dirty="0"/>
              <a:t>ed</a:t>
            </a:r>
            <a:r>
              <a:rPr lang="en-GB" sz="2000" dirty="0"/>
              <a:t>.		     I talk.		I </a:t>
            </a:r>
            <a:r>
              <a:rPr lang="en-GB" sz="2000" b="1" dirty="0"/>
              <a:t>will</a:t>
            </a:r>
            <a:r>
              <a:rPr lang="en-GB" sz="2000" dirty="0"/>
              <a:t> talk.</a:t>
            </a:r>
          </a:p>
          <a:p>
            <a:pPr marL="0" indent="0" algn="ctr">
              <a:buNone/>
            </a:pPr>
            <a:r>
              <a:rPr lang="en-GB" sz="2000" dirty="0"/>
              <a:t>(Past)		(Present)	(Future)</a:t>
            </a:r>
          </a:p>
          <a:p>
            <a:r>
              <a:rPr lang="en-GB" sz="2000" dirty="0"/>
              <a:t>You can also the use the verb ‘to be’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are flying </a:t>
            </a:r>
            <a:r>
              <a:rPr lang="en-GB" sz="2000" dirty="0"/>
              <a:t>to Mars. (Present Progressive)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were flying </a:t>
            </a:r>
            <a:r>
              <a:rPr lang="en-GB" sz="2000" dirty="0"/>
              <a:t>to Mars. (Past Progressive)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7 &amp; 53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127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The verb needs to agree with the subject.</a:t>
            </a:r>
          </a:p>
          <a:p>
            <a:r>
              <a:rPr lang="en-GB" dirty="0">
                <a:solidFill>
                  <a:schemeClr val="tx1"/>
                </a:solidFill>
              </a:rPr>
              <a:t>The dog </a:t>
            </a:r>
            <a:r>
              <a:rPr lang="en-GB" b="1" dirty="0">
                <a:solidFill>
                  <a:srgbClr val="FF0000"/>
                </a:solidFill>
              </a:rPr>
              <a:t>eat </a:t>
            </a:r>
            <a:r>
              <a:rPr lang="en-GB" dirty="0">
                <a:solidFill>
                  <a:schemeClr val="tx1"/>
                </a:solidFill>
              </a:rPr>
              <a:t>my homework &gt; the dog </a:t>
            </a:r>
            <a:r>
              <a:rPr lang="en-GB" b="1" dirty="0">
                <a:solidFill>
                  <a:srgbClr val="FF0000"/>
                </a:solidFill>
              </a:rPr>
              <a:t>ate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doing the washing up tonight &gt; you </a:t>
            </a:r>
            <a:r>
              <a:rPr lang="en-GB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1996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Coordination/Subordination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196" y="4893714"/>
            <a:ext cx="5438336" cy="681622"/>
          </a:xfrm>
        </p:spPr>
        <p:txBody>
          <a:bodyPr/>
          <a:lstStyle/>
          <a:p>
            <a:pPr marL="350838" lvl="1" indent="-236538">
              <a:spcBef>
                <a:spcPct val="50000"/>
              </a:spcBef>
              <a:buSzPct val="120000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20 &amp; 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The dog ate Marvin’s favourite tie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and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the cat rubbed white hair on Marvin’s black suit.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Marvin was late to the interview </a:t>
            </a:r>
            <a:r>
              <a:rPr lang="en-US" i="1" dirty="0">
                <a:solidFill>
                  <a:srgbClr val="FF0000"/>
                </a:solidFill>
              </a:rPr>
              <a:t>because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he tried to clean his suit.</a:t>
            </a:r>
          </a:p>
          <a:p>
            <a:pPr marL="0" lvl="1"/>
            <a:r>
              <a:rPr lang="en-US" i="1" dirty="0">
                <a:solidFill>
                  <a:srgbClr val="FF0000"/>
                </a:solidFill>
              </a:rPr>
              <a:t>Even though </a:t>
            </a:r>
            <a:r>
              <a:rPr lang="en-US" dirty="0">
                <a:solidFill>
                  <a:schemeClr val="tx1"/>
                </a:solidFill>
              </a:rPr>
              <a:t>Marvin was incredibly nervous</a:t>
            </a:r>
            <a:r>
              <a:rPr lang="en-US" i="1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he still got the job.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36527"/>
              </p:ext>
            </p:extLst>
          </p:nvPr>
        </p:nvGraphicFramePr>
        <p:xfrm>
          <a:off x="628650" y="1429133"/>
          <a:ext cx="5435882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941">
                  <a:extLst>
                    <a:ext uri="{9D8B030D-6E8A-4147-A177-3AD203B41FA5}">
                      <a16:colId xmlns:a16="http://schemas.microsoft.com/office/drawing/2014/main" xmlns="" val="2913051666"/>
                    </a:ext>
                  </a:extLst>
                </a:gridCol>
                <a:gridCol w="2717941">
                  <a:extLst>
                    <a:ext uri="{9D8B030D-6E8A-4147-A177-3AD203B41FA5}">
                      <a16:colId xmlns:a16="http://schemas.microsoft.com/office/drawing/2014/main" xmlns="" val="3717877817"/>
                    </a:ext>
                  </a:extLst>
                </a:gridCol>
              </a:tblGrid>
              <a:tr h="274997">
                <a:tc>
                  <a:txBody>
                    <a:bodyPr/>
                    <a:lstStyle/>
                    <a:p>
                      <a:r>
                        <a:rPr lang="en-GB" dirty="0"/>
                        <a:t>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Subordination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1176551"/>
                  </a:ext>
                </a:extLst>
              </a:tr>
              <a:tr h="2893124"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Coordination gives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equal attention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two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items. Both parts of the sentence could stand alone. Main Clause + Main Clause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coordinating conjunctions: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but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yet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(FANBOYS)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Subordination gives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less attention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one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 idea so that the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other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has emphasis.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subordinate conjunctions, such as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because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even though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when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</a:t>
                      </a:r>
                    </a:p>
                    <a:p>
                      <a:endParaRPr lang="en-GB" b="0" dirty="0">
                        <a:effectLst/>
                        <a:latin typeface="+mn-lt"/>
                      </a:endParaRPr>
                    </a:p>
                    <a:p>
                      <a:r>
                        <a:rPr lang="en-GB" b="0" dirty="0">
                          <a:effectLst/>
                          <a:latin typeface="+mn-lt"/>
                        </a:rPr>
                        <a:t>Subordinate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conjunctions can be used at the </a:t>
                      </a:r>
                      <a:r>
                        <a:rPr lang="en-GB" sz="2000" b="0" i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beginning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of a sentence.</a:t>
                      </a:r>
                      <a:endParaRPr lang="en-GB" b="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1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10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and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97" y="1398437"/>
            <a:ext cx="5712435" cy="4149770"/>
          </a:xfrm>
        </p:spPr>
        <p:txBody>
          <a:bodyPr>
            <a:normAutofit lnSpcReduction="10000"/>
          </a:bodyPr>
          <a:lstStyle/>
          <a:p>
            <a:r>
              <a:rPr lang="en-GB" sz="2000" b="1" u="sng" dirty="0">
                <a:solidFill>
                  <a:srgbClr val="FF0000"/>
                </a:solidFill>
              </a:rPr>
              <a:t>Commands</a:t>
            </a:r>
            <a:r>
              <a:rPr lang="en-GB" sz="2000" dirty="0"/>
              <a:t> give instructions or orders. They tell you what to do e.g. ‘don’t run!’ or ‘please go!’</a:t>
            </a:r>
          </a:p>
          <a:p>
            <a:r>
              <a:rPr lang="en-GB" sz="2000" dirty="0"/>
              <a:t>Commands always have a verb that gives an order such as ‘</a:t>
            </a:r>
            <a:r>
              <a:rPr lang="en-GB" sz="2000" dirty="0">
                <a:solidFill>
                  <a:srgbClr val="FF0000"/>
                </a:solidFill>
              </a:rPr>
              <a:t>look</a:t>
            </a:r>
            <a:r>
              <a:rPr lang="en-GB" sz="2000" dirty="0"/>
              <a:t> behind you,’ ‘</a:t>
            </a:r>
            <a:r>
              <a:rPr lang="en-GB" sz="2000" dirty="0">
                <a:solidFill>
                  <a:srgbClr val="FF0000"/>
                </a:solidFill>
              </a:rPr>
              <a:t>turn</a:t>
            </a:r>
            <a:r>
              <a:rPr lang="en-GB" sz="2000" dirty="0"/>
              <a:t> around’ or ‘</a:t>
            </a:r>
            <a:r>
              <a:rPr lang="en-GB" sz="2000" dirty="0">
                <a:solidFill>
                  <a:srgbClr val="FF0000"/>
                </a:solidFill>
              </a:rPr>
              <a:t>put</a:t>
            </a:r>
            <a:r>
              <a:rPr lang="en-GB" sz="2000" dirty="0"/>
              <a:t> the cake in the oven.’</a:t>
            </a:r>
          </a:p>
          <a:p>
            <a:r>
              <a:rPr lang="en-GB" sz="2000" dirty="0"/>
              <a:t>Sometimes a question can be turned into a command: ‘Can you make the dinner?’ </a:t>
            </a:r>
            <a:r>
              <a:rPr lang="en-GB" sz="2000" dirty="0">
                <a:sym typeface="Wingdings" panose="05000000000000000000" pitchFamily="2" charset="2"/>
              </a:rPr>
              <a:t> ‘Make the dinner!’</a:t>
            </a:r>
          </a:p>
          <a:p>
            <a:r>
              <a:rPr lang="en-GB" sz="20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Statements</a:t>
            </a:r>
            <a:r>
              <a:rPr lang="en-GB" sz="2000" dirty="0">
                <a:sym typeface="Wingdings" panose="05000000000000000000" pitchFamily="2" charset="2"/>
              </a:rPr>
              <a:t> usually give information and tell you something.</a:t>
            </a:r>
          </a:p>
          <a:p>
            <a:r>
              <a:rPr lang="en-GB" sz="2000" dirty="0">
                <a:sym typeface="Wingdings" panose="05000000000000000000" pitchFamily="2" charset="2"/>
              </a:rPr>
              <a:t>Often, the subject comes first, followed by the verb and the object e.g. ‘Chris likes Jaffa Cakes.’</a:t>
            </a:r>
          </a:p>
          <a:p>
            <a:r>
              <a:rPr lang="en-GB" sz="2000" dirty="0">
                <a:sym typeface="Wingdings" panose="05000000000000000000" pitchFamily="2" charset="2"/>
              </a:rPr>
              <a:t>Statements can be made more complicated by describing the subject and the verb.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18 &amp; 19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Last Thoughts…</a:t>
            </a:r>
          </a:p>
          <a:p>
            <a:r>
              <a:rPr lang="en-GB" dirty="0">
                <a:solidFill>
                  <a:schemeClr val="tx1"/>
                </a:solidFill>
              </a:rPr>
              <a:t>Use an exclamation mark at the end of a command if it is strong or urgent.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Statements can be rearranged to make questions: ‘The children are hungry.’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‘Are the children hungry?’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70933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Continuous</a:t>
            </a:r>
            <a:r>
              <a:rPr lang="en-GB" dirty="0"/>
              <a:t> Form of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748" y="4105845"/>
            <a:ext cx="5607273" cy="1422627"/>
          </a:xfrm>
        </p:spPr>
        <p:txBody>
          <a:bodyPr>
            <a:normAutofit/>
          </a:bodyPr>
          <a:lstStyle/>
          <a:p>
            <a:r>
              <a:rPr lang="en-GB" sz="2000" dirty="0"/>
              <a:t>The continuous form is also known as Present Progressive. It means that it is happening now.</a:t>
            </a:r>
          </a:p>
          <a:p>
            <a:r>
              <a:rPr lang="en-GB" sz="2000" dirty="0"/>
              <a:t>Past progressive means that the action </a:t>
            </a:r>
            <a:r>
              <a:rPr lang="en-GB" sz="2000" b="1" dirty="0"/>
              <a:t>was happening</a:t>
            </a:r>
            <a:r>
              <a:rPr lang="en-GB" sz="2000" dirty="0"/>
              <a:t> in the past. Future means that it </a:t>
            </a:r>
            <a:r>
              <a:rPr lang="en-GB" sz="2000" b="1" dirty="0"/>
              <a:t>will</a:t>
            </a:r>
            <a:r>
              <a:rPr lang="en-GB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959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He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They </a:t>
            </a:r>
            <a:r>
              <a:rPr lang="en-GB" b="1" dirty="0">
                <a:solidFill>
                  <a:srgbClr val="FF0000"/>
                </a:solidFill>
              </a:rPr>
              <a:t>were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be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 continuous form of the verb shows that something is happening over a period of time.</a:t>
            </a:r>
          </a:p>
          <a:p>
            <a:r>
              <a:rPr lang="en-GB" i="1" dirty="0">
                <a:solidFill>
                  <a:schemeClr val="tx1"/>
                </a:solidFill>
              </a:rPr>
              <a:t>Note: Present Continuous is also known as Present Participle!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839679"/>
              </p:ext>
            </p:extLst>
          </p:nvPr>
        </p:nvGraphicFramePr>
        <p:xfrm>
          <a:off x="509748" y="1376361"/>
          <a:ext cx="560727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818">
                  <a:extLst>
                    <a:ext uri="{9D8B030D-6E8A-4147-A177-3AD203B41FA5}">
                      <a16:colId xmlns:a16="http://schemas.microsoft.com/office/drawing/2014/main" xmlns="" val="2231968890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xmlns="" val="3248915033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xmlns="" val="728632608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xmlns="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24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694" y="1668981"/>
            <a:ext cx="5392216" cy="1059245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Determiners are small words that go before nouns.</a:t>
            </a:r>
          </a:p>
          <a:p>
            <a:r>
              <a:rPr lang="en-GB" sz="2000" dirty="0"/>
              <a:t>Articles can be definite (specific): </a:t>
            </a:r>
            <a:r>
              <a:rPr lang="en-GB" sz="2000" b="1" dirty="0">
                <a:solidFill>
                  <a:srgbClr val="FF0000"/>
                </a:solidFill>
              </a:rPr>
              <a:t>the</a:t>
            </a:r>
            <a:r>
              <a:rPr lang="en-GB" sz="2000" dirty="0"/>
              <a:t>; or indefinite (general):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809" y="81071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u="sng" dirty="0">
                <a:solidFill>
                  <a:schemeClr val="tx1"/>
                </a:solidFill>
              </a:rPr>
              <a:t>These are very specific: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the</a:t>
            </a:r>
            <a:r>
              <a:rPr lang="en-GB" sz="1400" dirty="0">
                <a:solidFill>
                  <a:schemeClr val="tx1"/>
                </a:solidFill>
              </a:rPr>
              <a:t>- The girl over there doesn’t look very well.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some</a:t>
            </a:r>
            <a:r>
              <a:rPr lang="en-GB" sz="1400" dirty="0">
                <a:solidFill>
                  <a:schemeClr val="tx1"/>
                </a:solidFill>
              </a:rPr>
              <a:t>- I bought some cheese from the store.</a:t>
            </a:r>
          </a:p>
          <a:p>
            <a:r>
              <a:rPr lang="en-GB" sz="1400" u="sng" dirty="0">
                <a:solidFill>
                  <a:schemeClr val="tx1"/>
                </a:solidFill>
              </a:rPr>
              <a:t>These are very general: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</a:t>
            </a:r>
            <a:r>
              <a:rPr lang="en-GB" sz="1400" dirty="0">
                <a:solidFill>
                  <a:schemeClr val="tx1"/>
                </a:solidFill>
              </a:rPr>
              <a:t>- A girl came knocking on the front door.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an</a:t>
            </a:r>
            <a:r>
              <a:rPr lang="en-GB" sz="1400" dirty="0">
                <a:solidFill>
                  <a:schemeClr val="tx1"/>
                </a:solidFill>
              </a:rPr>
              <a:t>- An elephant ate the bananas.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this</a:t>
            </a:r>
            <a:r>
              <a:rPr lang="en-GB" sz="1400" dirty="0">
                <a:solidFill>
                  <a:schemeClr val="tx1"/>
                </a:solidFill>
              </a:rPr>
              <a:t>- I’d like to buy this car please.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those</a:t>
            </a:r>
            <a:r>
              <a:rPr lang="en-GB" sz="1400" dirty="0">
                <a:solidFill>
                  <a:schemeClr val="tx1"/>
                </a:solidFill>
              </a:rPr>
              <a:t>- Those shoes are perfect for the weekend.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2" y="2981572"/>
            <a:ext cx="5668101" cy="15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392216" cy="4157870"/>
          </a:xfrm>
        </p:spPr>
        <p:txBody>
          <a:bodyPr>
            <a:normAutofit/>
          </a:bodyPr>
          <a:lstStyle/>
          <a:p>
            <a:r>
              <a:rPr lang="en-GB" sz="2000" dirty="0"/>
              <a:t>Conjunctions join words or phrases together. They also join clauses in a sentence e.g. </a:t>
            </a:r>
          </a:p>
          <a:p>
            <a:pPr marL="0" indent="0" algn="ctr">
              <a:buNone/>
            </a:pPr>
            <a:r>
              <a:rPr lang="en-GB" sz="2000" dirty="0"/>
              <a:t>‘It looked slimy, </a:t>
            </a:r>
            <a:r>
              <a:rPr lang="en-GB" sz="2000" b="1" dirty="0">
                <a:solidFill>
                  <a:srgbClr val="FF0000"/>
                </a:solidFill>
              </a:rPr>
              <a:t>so</a:t>
            </a:r>
            <a:r>
              <a:rPr lang="en-GB" sz="2000" dirty="0"/>
              <a:t> I didn’t touch it.’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Compound: </a:t>
            </a:r>
            <a:r>
              <a:rPr lang="en-GB" sz="2000" dirty="0"/>
              <a:t>Main Clause + Main Clause)</a:t>
            </a:r>
          </a:p>
          <a:p>
            <a:pPr marL="0" indent="0" algn="ctr">
              <a:buNone/>
            </a:pPr>
            <a:r>
              <a:rPr lang="en-GB" sz="2000" dirty="0"/>
              <a:t>‘I stared silently, </a:t>
            </a:r>
            <a:r>
              <a:rPr lang="en-GB" sz="2000" b="1" dirty="0">
                <a:solidFill>
                  <a:srgbClr val="FF0000"/>
                </a:solidFill>
              </a:rPr>
              <a:t>because</a:t>
            </a:r>
            <a:r>
              <a:rPr lang="en-GB" sz="2000" dirty="0"/>
              <a:t> it was singing.’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Complex: </a:t>
            </a:r>
            <a:r>
              <a:rPr lang="en-GB" sz="2000" dirty="0"/>
              <a:t>Main Clause + Subordinate Clause)</a:t>
            </a:r>
          </a:p>
          <a:p>
            <a:pPr marL="0" indent="0" algn="ctr">
              <a:buNone/>
            </a:pPr>
            <a:r>
              <a:rPr lang="en-GB" sz="2000" dirty="0"/>
              <a:t>‘</a:t>
            </a:r>
            <a:r>
              <a:rPr lang="en-GB" sz="2000" b="1" dirty="0">
                <a:solidFill>
                  <a:srgbClr val="FF0000"/>
                </a:solidFill>
              </a:rPr>
              <a:t>Every day</a:t>
            </a:r>
            <a:r>
              <a:rPr lang="en-GB" sz="2000" dirty="0"/>
              <a:t>, the lion grew hungrier and hungrier.’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Adverbial Phrase: </a:t>
            </a:r>
            <a:r>
              <a:rPr lang="en-GB" sz="2000" dirty="0"/>
              <a:t>Adverb Conj. + Main Clause)</a:t>
            </a:r>
          </a:p>
          <a:p>
            <a:r>
              <a:rPr lang="en-GB" sz="2000" dirty="0"/>
              <a:t>There are a number of types of conjunction: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FF0000"/>
                </a:solidFill>
              </a:rPr>
              <a:t>Coordinating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subordinating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correlative</a:t>
            </a:r>
            <a:r>
              <a:rPr lang="en-GB" sz="2000" dirty="0"/>
              <a:t> 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477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Coordinating: </a:t>
            </a:r>
            <a:r>
              <a:rPr lang="en-GB" dirty="0">
                <a:solidFill>
                  <a:schemeClr val="tx1"/>
                </a:solidFill>
              </a:rPr>
              <a:t>for, and, nor, but, or, yet, so</a:t>
            </a:r>
          </a:p>
          <a:p>
            <a:r>
              <a:rPr lang="en-GB" dirty="0">
                <a:solidFill>
                  <a:schemeClr val="tx1"/>
                </a:solidFill>
              </a:rPr>
              <a:t>(FANBOYS)</a:t>
            </a:r>
          </a:p>
          <a:p>
            <a:r>
              <a:rPr lang="en-GB" b="1" dirty="0">
                <a:solidFill>
                  <a:schemeClr val="tx1"/>
                </a:solidFill>
              </a:rPr>
              <a:t>Subordinating: </a:t>
            </a:r>
            <a:r>
              <a:rPr lang="en-GB" dirty="0">
                <a:solidFill>
                  <a:schemeClr val="tx1"/>
                </a:solidFill>
              </a:rPr>
              <a:t>although, until, if, while, because, since, before, after</a:t>
            </a:r>
          </a:p>
          <a:p>
            <a:r>
              <a:rPr lang="en-GB" b="1" dirty="0">
                <a:solidFill>
                  <a:schemeClr val="tx1"/>
                </a:solidFill>
              </a:rPr>
              <a:t>Correlative: </a:t>
            </a:r>
            <a:r>
              <a:rPr lang="en-GB" dirty="0">
                <a:solidFill>
                  <a:schemeClr val="tx1"/>
                </a:solidFill>
              </a:rPr>
              <a:t>both/and, either/or, neither/nor, whether/or, not only/but also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39842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14 &amp; 15</a:t>
            </a:r>
          </a:p>
        </p:txBody>
      </p:sp>
      <p:pic>
        <p:nvPicPr>
          <p:cNvPr id="9" name="Content Placeholder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Examples: </a:t>
            </a:r>
            <a:r>
              <a:rPr lang="en-GB" dirty="0">
                <a:solidFill>
                  <a:schemeClr val="tx1"/>
                </a:solidFill>
              </a:rPr>
              <a:t>in, on, at, to, into, of, from, for, by, before, after, until, than, over, under, above, below, between, among, up, down, inside, outside, behind, in front, since, until, during, against, about, around, round, like, unlike, except, with, without </a:t>
            </a:r>
            <a:r>
              <a:rPr lang="en-GB" dirty="0" err="1">
                <a:solidFill>
                  <a:schemeClr val="tx1"/>
                </a:solidFill>
              </a:rPr>
              <a:t>etc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799582"/>
              </p:ext>
            </p:extLst>
          </p:nvPr>
        </p:nvGraphicFramePr>
        <p:xfrm>
          <a:off x="490393" y="1494977"/>
          <a:ext cx="5431966" cy="3835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83">
                  <a:extLst>
                    <a:ext uri="{9D8B030D-6E8A-4147-A177-3AD203B41FA5}">
                      <a16:colId xmlns:a16="http://schemas.microsoft.com/office/drawing/2014/main" xmlns="" val="3816058551"/>
                    </a:ext>
                  </a:extLst>
                </a:gridCol>
                <a:gridCol w="2715983">
                  <a:extLst>
                    <a:ext uri="{9D8B030D-6E8A-4147-A177-3AD203B41FA5}">
                      <a16:colId xmlns:a16="http://schemas.microsoft.com/office/drawing/2014/main" xmlns="" val="2657175695"/>
                    </a:ext>
                  </a:extLst>
                </a:gridCol>
              </a:tblGrid>
              <a:tr h="35443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1759539"/>
                  </a:ext>
                </a:extLst>
              </a:tr>
              <a:tr h="136080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Under, over, at, on, in, through, into</a:t>
                      </a:r>
                    </a:p>
                    <a:p>
                      <a:r>
                        <a:rPr lang="en-GB" sz="1400" dirty="0"/>
                        <a:t>I stuffed the sweets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into</a:t>
                      </a:r>
                      <a:r>
                        <a:rPr lang="en-GB" sz="1400" dirty="0"/>
                        <a:t> my pocket.</a:t>
                      </a:r>
                    </a:p>
                    <a:p>
                      <a:r>
                        <a:rPr lang="en-GB" sz="1400" dirty="0"/>
                        <a:t>He jumped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over</a:t>
                      </a:r>
                      <a:r>
                        <a:rPr lang="en-GB" sz="1400" dirty="0"/>
                        <a:t> the</a:t>
                      </a:r>
                      <a:r>
                        <a:rPr lang="en-GB" sz="1400" baseline="0" dirty="0"/>
                        <a:t> moon.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While, during, until, since, in, before, after</a:t>
                      </a:r>
                    </a:p>
                    <a:p>
                      <a:r>
                        <a:rPr lang="en-GB" sz="1400" dirty="0"/>
                        <a:t>I fell asleep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during</a:t>
                      </a:r>
                      <a:r>
                        <a:rPr lang="en-GB" sz="1400" dirty="0"/>
                        <a:t> the football match.</a:t>
                      </a:r>
                    </a:p>
                    <a:p>
                      <a:r>
                        <a:rPr lang="en-GB" sz="1400" dirty="0"/>
                        <a:t>The soldiers</a:t>
                      </a:r>
                      <a:r>
                        <a:rPr lang="en-GB" sz="1400" baseline="0" dirty="0"/>
                        <a:t> marched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until </a:t>
                      </a:r>
                      <a:r>
                        <a:rPr lang="en-GB" sz="1400" baseline="0" dirty="0"/>
                        <a:t>night fall.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6255836"/>
                  </a:ext>
                </a:extLst>
              </a:tr>
              <a:tr h="524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are often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followed by a noun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can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 prepositions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4303860"/>
                  </a:ext>
                </a:extLst>
              </a:tr>
              <a:tr h="1574263">
                <a:tc>
                  <a:txBody>
                    <a:bodyPr/>
                    <a:lstStyle/>
                    <a:p>
                      <a:r>
                        <a:rPr lang="en-GB" sz="1400" dirty="0"/>
                        <a:t>The cat hid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under</a:t>
                      </a:r>
                      <a:r>
                        <a:rPr lang="en-GB" sz="1400" baseline="0" dirty="0"/>
                        <a:t> the table. </a:t>
                      </a:r>
                    </a:p>
                    <a:p>
                      <a:r>
                        <a:rPr lang="en-GB" sz="1400" baseline="0" dirty="0"/>
                        <a:t>The word ‘under’ is followed by the ‘table’</a:t>
                      </a:r>
                    </a:p>
                    <a:p>
                      <a:r>
                        <a:rPr lang="en-GB" sz="1400" baseline="0" dirty="0"/>
                        <a:t>The knight rode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on</a:t>
                      </a:r>
                      <a:r>
                        <a:rPr lang="en-GB" sz="1400" baseline="0" dirty="0"/>
                        <a:t> the white horse.</a:t>
                      </a:r>
                    </a:p>
                    <a:p>
                      <a:pPr algn="l"/>
                      <a:r>
                        <a:rPr lang="en-GB" sz="1400" baseline="0" dirty="0"/>
                        <a:t>The word ‘on’ is followed by a noun phrase.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Prepositions can show how a pronoun is related to something else. </a:t>
                      </a:r>
                    </a:p>
                    <a:p>
                      <a:r>
                        <a:rPr lang="en-GB" sz="1400" dirty="0"/>
                        <a:t>The house is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behind</a:t>
                      </a:r>
                      <a:r>
                        <a:rPr lang="en-GB" sz="1400" dirty="0"/>
                        <a:t> you.</a:t>
                      </a:r>
                    </a:p>
                    <a:p>
                      <a:r>
                        <a:rPr lang="en-GB" sz="1400" dirty="0"/>
                        <a:t>The word ‘behind’ is followed by the pronoun ‘you.’</a:t>
                      </a:r>
                    </a:p>
                    <a:p>
                      <a:r>
                        <a:rPr lang="en-GB" sz="1400" dirty="0"/>
                        <a:t>Nikki left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en-GB" sz="1400" dirty="0"/>
                        <a:t> them.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288764"/>
                  </a:ext>
                </a:extLst>
              </a:tr>
            </a:tbl>
          </a:graphicData>
        </a:graphic>
      </p:graphicFrame>
      <p:pic>
        <p:nvPicPr>
          <p:cNvPr id="7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Perfect</a:t>
            </a:r>
            <a:r>
              <a:rPr lang="en-GB" dirty="0"/>
              <a:t>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17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I have </a:t>
            </a:r>
            <a:r>
              <a:rPr lang="en-GB" dirty="0">
                <a:solidFill>
                  <a:schemeClr val="tx1"/>
                </a:solidFill>
              </a:rPr>
              <a:t>completed the question that was set.</a:t>
            </a:r>
          </a:p>
          <a:p>
            <a:r>
              <a:rPr lang="en-GB" b="1" dirty="0">
                <a:solidFill>
                  <a:srgbClr val="FF0000"/>
                </a:solidFill>
              </a:rPr>
              <a:t>He has </a:t>
            </a:r>
            <a:r>
              <a:rPr lang="en-GB" dirty="0">
                <a:solidFill>
                  <a:schemeClr val="tx1"/>
                </a:solidFill>
              </a:rPr>
              <a:t>yet to complete his homework.</a:t>
            </a:r>
          </a:p>
          <a:p>
            <a:r>
              <a:rPr lang="en-GB" b="1" dirty="0">
                <a:solidFill>
                  <a:srgbClr val="FF0000"/>
                </a:solidFill>
              </a:rPr>
              <a:t>We had </a:t>
            </a:r>
            <a:r>
              <a:rPr lang="en-GB" dirty="0">
                <a:solidFill>
                  <a:schemeClr val="tx1"/>
                </a:solidFill>
              </a:rPr>
              <a:t>made a booking with the restaurant before we went.</a:t>
            </a:r>
          </a:p>
          <a:p>
            <a:r>
              <a:rPr lang="en-GB" b="1" dirty="0">
                <a:solidFill>
                  <a:srgbClr val="FF0000"/>
                </a:solidFill>
              </a:rPr>
              <a:t>She will have </a:t>
            </a:r>
            <a:r>
              <a:rPr lang="en-GB" dirty="0">
                <a:solidFill>
                  <a:schemeClr val="tx1"/>
                </a:solidFill>
              </a:rPr>
              <a:t>finished her work by break time.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9750" y="4138650"/>
            <a:ext cx="5511116" cy="1414812"/>
          </a:xfrm>
        </p:spPr>
        <p:txBody>
          <a:bodyPr>
            <a:normAutofit/>
          </a:bodyPr>
          <a:lstStyle/>
          <a:p>
            <a:r>
              <a:rPr lang="en-GB" sz="2000" dirty="0"/>
              <a:t>The Present Perfect form is used to describe: past events, recent past events and unfinished states. </a:t>
            </a:r>
          </a:p>
        </p:txBody>
      </p:sp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122190"/>
              </p:ext>
            </p:extLst>
          </p:nvPr>
        </p:nvGraphicFramePr>
        <p:xfrm>
          <a:off x="509750" y="1376361"/>
          <a:ext cx="551164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10">
                  <a:extLst>
                    <a:ext uri="{9D8B030D-6E8A-4147-A177-3AD203B41FA5}">
                      <a16:colId xmlns:a16="http://schemas.microsoft.com/office/drawing/2014/main" xmlns="" val="2231968890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xmlns="" val="3248915033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xmlns="" val="728632608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xmlns="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Perfect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774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50 &amp; 51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82228"/>
            <a:ext cx="1088935" cy="115417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0" y="1427228"/>
            <a:ext cx="5392216" cy="4099957"/>
          </a:xfrm>
        </p:spPr>
        <p:txBody>
          <a:bodyPr>
            <a:normAutofit/>
          </a:bodyPr>
          <a:lstStyle/>
          <a:p>
            <a:r>
              <a:rPr lang="en-GB" sz="2000" dirty="0"/>
              <a:t>Prefixes are a letter or group of letters that go at the </a:t>
            </a:r>
            <a:r>
              <a:rPr lang="en-GB" sz="2000" b="1" u="sng" dirty="0"/>
              <a:t>beginning</a:t>
            </a:r>
            <a:r>
              <a:rPr lang="en-GB" sz="2000" dirty="0"/>
              <a:t> of a word</a:t>
            </a:r>
          </a:p>
          <a:p>
            <a:r>
              <a:rPr lang="en-GB" sz="2000" dirty="0"/>
              <a:t>They are added to a root word: (e.g. ‘heat’ = root)</a:t>
            </a:r>
          </a:p>
          <a:p>
            <a:pPr marL="0" indent="0" algn="ctr">
              <a:buNone/>
            </a:pPr>
            <a:r>
              <a:rPr lang="en-GB" sz="2000" b="1" dirty="0"/>
              <a:t>pre + </a:t>
            </a:r>
            <a:r>
              <a:rPr lang="en-GB" sz="2000" b="1" dirty="0">
                <a:solidFill>
                  <a:srgbClr val="FF0000"/>
                </a:solidFill>
              </a:rPr>
              <a:t>heat</a:t>
            </a:r>
          </a:p>
          <a:p>
            <a:r>
              <a:rPr lang="en-GB" sz="2000" dirty="0"/>
              <a:t>Prefixes can give a word an opposite meaning</a:t>
            </a:r>
          </a:p>
          <a:p>
            <a:pPr marL="0" indent="0" algn="ctr">
              <a:buNone/>
            </a:pPr>
            <a:r>
              <a:rPr lang="en-GB" sz="2000" b="1" dirty="0"/>
              <a:t>un + 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  <a:r>
              <a:rPr lang="en-GB" sz="2000" b="1" dirty="0"/>
              <a:t> = un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</a:p>
          <a:p>
            <a:r>
              <a:rPr lang="en-GB" sz="2000" dirty="0"/>
              <a:t>Root words </a:t>
            </a:r>
            <a:r>
              <a:rPr lang="en-GB" sz="2000" u="sng" dirty="0"/>
              <a:t>do not </a:t>
            </a:r>
            <a:r>
              <a:rPr lang="en-GB" sz="2000" dirty="0"/>
              <a:t>change their spelling to allow for a prefix, so don’t add or remove letters when you add a prefix.</a:t>
            </a:r>
          </a:p>
        </p:txBody>
      </p:sp>
      <p:pic>
        <p:nvPicPr>
          <p:cNvPr id="15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6" name="Rectangle: Rounded Corners 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: 	illegal, illogical</a:t>
            </a:r>
          </a:p>
          <a:p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: 	impossible</a:t>
            </a:r>
          </a:p>
          <a:p>
            <a:r>
              <a:rPr lang="en-GB" dirty="0">
                <a:solidFill>
                  <a:schemeClr val="tx1"/>
                </a:solidFill>
              </a:rPr>
              <a:t>in: 	inactive</a:t>
            </a:r>
          </a:p>
          <a:p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:	irregular, irrelevant</a:t>
            </a:r>
          </a:p>
          <a:p>
            <a:r>
              <a:rPr lang="en-GB" dirty="0">
                <a:solidFill>
                  <a:schemeClr val="tx1"/>
                </a:solidFill>
              </a:rPr>
              <a:t>dis:	dislike, disagree</a:t>
            </a:r>
          </a:p>
          <a:p>
            <a:r>
              <a:rPr lang="en-GB" dirty="0">
                <a:solidFill>
                  <a:schemeClr val="tx1"/>
                </a:solidFill>
              </a:rPr>
              <a:t>un:	unnecessary</a:t>
            </a:r>
          </a:p>
          <a:p>
            <a:r>
              <a:rPr lang="en-GB" dirty="0">
                <a:solidFill>
                  <a:schemeClr val="tx1"/>
                </a:solidFill>
              </a:rPr>
              <a:t>re:	readjust, rebuild</a:t>
            </a:r>
          </a:p>
          <a:p>
            <a:r>
              <a:rPr lang="en-GB" dirty="0">
                <a:solidFill>
                  <a:schemeClr val="tx1"/>
                </a:solidFill>
              </a:rPr>
              <a:t>trans: transport</a:t>
            </a:r>
          </a:p>
          <a:p>
            <a:r>
              <a:rPr lang="en-GB" dirty="0">
                <a:solidFill>
                  <a:schemeClr val="tx1"/>
                </a:solidFill>
              </a:rPr>
              <a:t>pre: 	prepaid, preview</a:t>
            </a:r>
          </a:p>
          <a:p>
            <a:r>
              <a:rPr lang="en-GB" dirty="0">
                <a:solidFill>
                  <a:schemeClr val="tx1"/>
                </a:solidFill>
              </a:rPr>
              <a:t>auto: autograph/</a:t>
            </a:r>
            <a:r>
              <a:rPr lang="en-GB" dirty="0" err="1">
                <a:solidFill>
                  <a:schemeClr val="tx1"/>
                </a:solidFill>
              </a:rPr>
              <a:t>matic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0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Synonyms: </a:t>
            </a:r>
            <a:r>
              <a:rPr lang="en-GB" sz="2000" dirty="0"/>
              <a:t>mean the same thing. You need to have a wide enough vocabulary to be able to recognise or think of alternatives to every day or common words. Reading widely can help you. </a:t>
            </a:r>
          </a:p>
          <a:p>
            <a:r>
              <a:rPr lang="en-GB" sz="2000" dirty="0"/>
              <a:t>Ensure you check that the synonym you use still makes sense in the sentence. </a:t>
            </a:r>
          </a:p>
          <a:p>
            <a:r>
              <a:rPr lang="en-GB" sz="2000" dirty="0"/>
              <a:t>In the example, ‘The film was really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,’ synonyms for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 might include </a:t>
            </a:r>
            <a:r>
              <a:rPr lang="en-GB" sz="2000" u="sng" dirty="0"/>
              <a:t>tragic</a:t>
            </a:r>
            <a:r>
              <a:rPr lang="en-GB" sz="2000" dirty="0"/>
              <a:t> or </a:t>
            </a:r>
            <a:r>
              <a:rPr lang="en-GB" sz="2000" u="sng" dirty="0"/>
              <a:t>upset</a:t>
            </a:r>
            <a:r>
              <a:rPr lang="en-GB" sz="2000" dirty="0"/>
              <a:t>. Which of these would be the best choice?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Antonyms: </a:t>
            </a:r>
            <a:r>
              <a:rPr lang="en-GB" sz="2000" dirty="0"/>
              <a:t>means the opposite. Once again, make sure that the antonyms you choose still make sense in the context that they are being used.</a:t>
            </a:r>
          </a:p>
          <a:p>
            <a:r>
              <a:rPr lang="en-GB" sz="2000" dirty="0"/>
              <a:t>Suffixes can help to make antonyms too: </a:t>
            </a:r>
          </a:p>
          <a:p>
            <a:pPr marL="0" indent="0" algn="ctr">
              <a:buNone/>
            </a:pPr>
            <a:r>
              <a:rPr lang="en-GB" sz="2000" dirty="0"/>
              <a:t>tune </a:t>
            </a:r>
            <a:r>
              <a:rPr lang="en-GB" sz="2000" dirty="0">
                <a:sym typeface="Wingdings" panose="05000000000000000000" pitchFamily="2" charset="2"/>
              </a:rPr>
              <a:t> tune</a:t>
            </a:r>
            <a:r>
              <a:rPr lang="en-GB" sz="2000" b="1" u="sng" dirty="0">
                <a:sym typeface="Wingdings" panose="05000000000000000000" pitchFamily="2" charset="2"/>
              </a:rPr>
              <a:t>ful</a:t>
            </a:r>
            <a:r>
              <a:rPr lang="en-GB" sz="2000" dirty="0">
                <a:sym typeface="Wingdings" panose="05000000000000000000" pitchFamily="2" charset="2"/>
              </a:rPr>
              <a:t> and tune</a:t>
            </a:r>
            <a:r>
              <a:rPr lang="en-GB" sz="2000" b="1" u="sng" dirty="0">
                <a:sym typeface="Wingdings" panose="05000000000000000000" pitchFamily="2" charset="2"/>
              </a:rPr>
              <a:t>less</a:t>
            </a:r>
            <a:endParaRPr lang="en-GB" sz="2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60 &amp; 61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5968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Modify this sentence using one of the antonyms: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‘They thought Merlin was an </a:t>
            </a:r>
            <a:r>
              <a:rPr lang="en-GB" b="1" dirty="0">
                <a:solidFill>
                  <a:srgbClr val="FF0000"/>
                </a:solidFill>
              </a:rPr>
              <a:t>ordinary</a:t>
            </a:r>
            <a:r>
              <a:rPr lang="en-GB" dirty="0">
                <a:solidFill>
                  <a:schemeClr val="tx1"/>
                </a:solidFill>
              </a:rPr>
              <a:t> man.’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unique, peculiar, exceptional, unusual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66514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9070"/>
          </a:xfrm>
        </p:spPr>
        <p:txBody>
          <a:bodyPr/>
          <a:lstStyle/>
          <a:p>
            <a:r>
              <a:rPr lang="en-GB" dirty="0"/>
              <a:t>Inverted Commas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429"/>
            <a:ext cx="5392216" cy="401158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Inverted commas are also known as speech or quotation marks. They are used for direct speech.</a:t>
            </a:r>
          </a:p>
          <a:p>
            <a:r>
              <a:rPr lang="en-GB" sz="2000" dirty="0"/>
              <a:t>Direct speech is when the author/writer records exactly what is said in the moment by the character.</a:t>
            </a:r>
          </a:p>
          <a:p>
            <a:pPr marL="0" indent="0" algn="ctr">
              <a:buNone/>
            </a:pPr>
            <a:r>
              <a:rPr lang="en-GB" sz="2000" i="1" dirty="0"/>
              <a:t>Mr Hunter said, </a:t>
            </a:r>
            <a:r>
              <a:rPr lang="en-GB" sz="2000" b="1" i="1" dirty="0">
                <a:solidFill>
                  <a:srgbClr val="FF0000"/>
                </a:solidFill>
              </a:rPr>
              <a:t>“</a:t>
            </a:r>
            <a:r>
              <a:rPr lang="en-GB" sz="2000" i="1" dirty="0"/>
              <a:t>Pencils down, that is the end of the test.</a:t>
            </a:r>
            <a:r>
              <a:rPr lang="en-GB" sz="2000" b="1" i="1" dirty="0">
                <a:solidFill>
                  <a:srgbClr val="FF0000"/>
                </a:solidFill>
              </a:rPr>
              <a:t>”</a:t>
            </a:r>
          </a:p>
          <a:p>
            <a:r>
              <a:rPr lang="en-GB" sz="2000" dirty="0"/>
              <a:t>Reported speech is when the author/writer records what was said previously but it does not have any inverted commas.</a:t>
            </a:r>
          </a:p>
          <a:p>
            <a:pPr marL="0" indent="0" algn="ctr">
              <a:buNone/>
            </a:pPr>
            <a:r>
              <a:rPr lang="en-GB" sz="2000" i="1" dirty="0"/>
              <a:t>Mr Hunter told the children to put their pencils down at the end of the test.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4093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With direct speech, it is important to place a comma before the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Place any punctuation inside the last set of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Alan explained</a:t>
            </a:r>
            <a:r>
              <a:rPr lang="en-GB" b="1" dirty="0">
                <a:solidFill>
                  <a:srgbClr val="FF0000"/>
                </a:solidFill>
              </a:rPr>
              <a:t>, “</a:t>
            </a:r>
            <a:r>
              <a:rPr lang="en-GB" dirty="0">
                <a:solidFill>
                  <a:schemeClr val="tx1"/>
                </a:solidFill>
              </a:rPr>
              <a:t>You’ll need to learn all of this for the test</a:t>
            </a:r>
            <a:r>
              <a:rPr lang="en-GB" b="1" dirty="0">
                <a:solidFill>
                  <a:srgbClr val="FF0000"/>
                </a:solidFill>
              </a:rPr>
              <a:t>.”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86050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For most plurals, we just add ‘s’ for example cat becomes cat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 and dog becomes dog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, but…</a:t>
            </a:r>
          </a:p>
          <a:p>
            <a:pPr marL="0" indent="0">
              <a:buNone/>
            </a:pPr>
            <a:r>
              <a:rPr lang="en-GB" sz="2000" u="sng" dirty="0"/>
              <a:t>What happens with plurals that are possessive?</a:t>
            </a:r>
          </a:p>
          <a:p>
            <a:r>
              <a:rPr lang="en-GB" sz="2000" dirty="0"/>
              <a:t>It is possible to have singular possessive (belonging to one person or thing) and plural possessive (belonging to more than one person or thing) nouns:</a:t>
            </a:r>
          </a:p>
          <a:p>
            <a:pPr marL="0" indent="0">
              <a:buNone/>
            </a:pPr>
            <a:r>
              <a:rPr lang="en-GB" sz="2000" dirty="0"/>
              <a:t>Singular possessive: </a:t>
            </a:r>
            <a:r>
              <a:rPr lang="en-GB" sz="2000" b="1" dirty="0">
                <a:solidFill>
                  <a:srgbClr val="FF0000"/>
                </a:solidFill>
              </a:rPr>
              <a:t>the girl’s coat</a:t>
            </a:r>
          </a:p>
          <a:p>
            <a:pPr marL="0" indent="0">
              <a:buNone/>
            </a:pPr>
            <a:r>
              <a:rPr lang="en-GB" sz="2000" dirty="0"/>
              <a:t>In this example, the coat belongs to one girl.</a:t>
            </a:r>
          </a:p>
          <a:p>
            <a:pPr marL="0" indent="0">
              <a:buNone/>
            </a:pPr>
            <a:r>
              <a:rPr lang="en-GB" sz="2000" dirty="0"/>
              <a:t>Plural possessive: </a:t>
            </a:r>
            <a:r>
              <a:rPr lang="en-GB" sz="2000" b="1" dirty="0">
                <a:solidFill>
                  <a:srgbClr val="FF0000"/>
                </a:solidFill>
              </a:rPr>
              <a:t>the girls’ coats</a:t>
            </a:r>
          </a:p>
          <a:p>
            <a:pPr marL="0" indent="0">
              <a:buNone/>
            </a:pPr>
            <a:r>
              <a:rPr lang="en-GB" sz="2000" dirty="0"/>
              <a:t>In this example, the coats belong to more than one girl. Did you also notice where the apostrophe went?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34 &amp;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(Do you notice the difference? What is the meaning in each of these?)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 were grazing in the field.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s’ </a:t>
            </a:r>
            <a:r>
              <a:rPr lang="en-GB" dirty="0">
                <a:solidFill>
                  <a:schemeClr val="tx1"/>
                </a:solidFill>
              </a:rPr>
              <a:t>homes were destroyed.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’s</a:t>
            </a:r>
            <a:r>
              <a:rPr lang="en-GB" dirty="0">
                <a:solidFill>
                  <a:schemeClr val="tx1"/>
                </a:solidFill>
              </a:rPr>
              <a:t> lost its home.</a:t>
            </a:r>
          </a:p>
        </p:txBody>
      </p:sp>
    </p:spTree>
    <p:extLst>
      <p:ext uri="{BB962C8B-B14F-4D97-AF65-F5344CB8AC3E}">
        <p14:creationId xmlns:p14="http://schemas.microsoft.com/office/powerpoint/2010/main" val="2463754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Whilst he was sleeping, </a:t>
            </a:r>
            <a:r>
              <a:rPr lang="en-GB" dirty="0">
                <a:solidFill>
                  <a:schemeClr val="tx1"/>
                </a:solidFill>
              </a:rPr>
              <a:t>Darren’s house was burgled.</a:t>
            </a:r>
          </a:p>
          <a:p>
            <a:r>
              <a:rPr lang="en-GB" b="1" dirty="0">
                <a:solidFill>
                  <a:schemeClr val="tx1"/>
                </a:solidFill>
              </a:rPr>
              <a:t>Having won the race, </a:t>
            </a:r>
            <a:r>
              <a:rPr lang="en-GB" dirty="0" err="1">
                <a:solidFill>
                  <a:schemeClr val="tx1"/>
                </a:solidFill>
              </a:rPr>
              <a:t>Zeffie</a:t>
            </a:r>
            <a:r>
              <a:rPr lang="en-GB" dirty="0">
                <a:solidFill>
                  <a:schemeClr val="tx1"/>
                </a:solidFill>
              </a:rPr>
              <a:t> collected her medal.</a:t>
            </a:r>
          </a:p>
          <a:p>
            <a:r>
              <a:rPr lang="en-GB" b="1" dirty="0">
                <a:solidFill>
                  <a:schemeClr val="tx1"/>
                </a:solidFill>
              </a:rPr>
              <a:t>As soon as he got home, </a:t>
            </a:r>
            <a:r>
              <a:rPr lang="en-GB" dirty="0">
                <a:solidFill>
                  <a:schemeClr val="tx1"/>
                </a:solidFill>
              </a:rPr>
              <a:t>Rhys got changed and played on his Xbox.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18011" y="1434869"/>
            <a:ext cx="5646521" cy="4019370"/>
          </a:xfrm>
        </p:spPr>
        <p:txBody>
          <a:bodyPr>
            <a:noAutofit/>
          </a:bodyPr>
          <a:lstStyle/>
          <a:p>
            <a:r>
              <a:rPr lang="en-GB" sz="2000" dirty="0"/>
              <a:t>We used to call them  ‘</a:t>
            </a:r>
            <a:r>
              <a:rPr lang="en-GB" sz="2000" u="sng" dirty="0"/>
              <a:t>sentence openers</a:t>
            </a:r>
            <a:r>
              <a:rPr lang="en-GB" sz="2000" dirty="0"/>
              <a:t>’ or even </a:t>
            </a:r>
            <a:r>
              <a:rPr lang="en-GB" sz="2000" u="sng" dirty="0"/>
              <a:t>subordinate clauses </a:t>
            </a:r>
            <a:r>
              <a:rPr lang="en-GB" sz="2000" dirty="0"/>
              <a:t>that come at the beginning.</a:t>
            </a:r>
          </a:p>
          <a:p>
            <a:r>
              <a:rPr lang="en-GB" sz="2000" dirty="0"/>
              <a:t>A fronted adverbial is an adverbial phrase placed at the beginning of a sentence- it does not have to make sense on its own, therefore is not the main clause, it is a dependent clause.</a:t>
            </a:r>
          </a:p>
          <a:p>
            <a:pPr marL="0" indent="0">
              <a:buNone/>
            </a:pPr>
            <a:r>
              <a:rPr lang="en-GB" sz="2000" dirty="0"/>
              <a:t>In the sentence…</a:t>
            </a:r>
          </a:p>
          <a:p>
            <a:pPr marL="0" indent="0" algn="ctr">
              <a:buNone/>
            </a:pPr>
            <a:r>
              <a:rPr lang="en-GB" sz="2000" dirty="0"/>
              <a:t>Mario ate his pasta </a:t>
            </a:r>
            <a:r>
              <a:rPr lang="en-GB" sz="2000" b="1" dirty="0">
                <a:solidFill>
                  <a:srgbClr val="FF0000"/>
                </a:solidFill>
              </a:rPr>
              <a:t>as quickly as he could.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000" dirty="0"/>
              <a:t>…the adverbial phrase can be moved to the front: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As quickly as he could, </a:t>
            </a:r>
            <a:r>
              <a:rPr lang="en-GB" sz="2000" dirty="0"/>
              <a:t>Mario ate his pasta.</a:t>
            </a:r>
          </a:p>
          <a:p>
            <a:pPr marL="0" indent="0">
              <a:buNone/>
            </a:pPr>
            <a:r>
              <a:rPr lang="en-GB" sz="2000" dirty="0"/>
              <a:t>Notice how a comma follows the fronted adverbial.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625025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s: horse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horses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watch  watches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hurry  hurries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d: rate  rated</a:t>
            </a:r>
          </a:p>
          <a:p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: heed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heeded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ied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worry  worried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know  knowing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slam  slamming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steep  steeply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happy  happily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09752" y="1357144"/>
            <a:ext cx="5554780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Also known as Inflectional Endings: a group of letters added to the end of a word to change their meaning. –s, -</a:t>
            </a:r>
            <a:r>
              <a:rPr lang="en-GB" sz="2000" dirty="0" err="1"/>
              <a:t>es</a:t>
            </a:r>
            <a:r>
              <a:rPr lang="en-GB" sz="2000" dirty="0"/>
              <a:t>, -</a:t>
            </a:r>
            <a:r>
              <a:rPr lang="en-GB" sz="2000" dirty="0" err="1"/>
              <a:t>ing</a:t>
            </a:r>
            <a:r>
              <a:rPr lang="en-GB" sz="2000" dirty="0"/>
              <a:t>, -</a:t>
            </a:r>
            <a:r>
              <a:rPr lang="en-GB" sz="2000" dirty="0" err="1"/>
              <a:t>ed</a:t>
            </a:r>
            <a:r>
              <a:rPr lang="en-GB" sz="2000" dirty="0"/>
              <a:t> </a:t>
            </a:r>
          </a:p>
          <a:p>
            <a:r>
              <a:rPr lang="en-GB" sz="2000" dirty="0"/>
              <a:t>The verb can change according to the spelling as well, such as ‘take’ becomes ‘taking’ by removing ‘e’ first before adding ‘</a:t>
            </a:r>
            <a:r>
              <a:rPr lang="en-GB" sz="2000" dirty="0" err="1"/>
              <a:t>ing</a:t>
            </a:r>
            <a:r>
              <a:rPr lang="en-GB" sz="2000" dirty="0"/>
              <a:t>.’</a:t>
            </a:r>
          </a:p>
          <a:p>
            <a:pPr marL="0" indent="0" algn="ctr">
              <a:buNone/>
            </a:pPr>
            <a:r>
              <a:rPr lang="en-GB" sz="2000" dirty="0"/>
              <a:t>walk - walked – walking</a:t>
            </a:r>
          </a:p>
          <a:p>
            <a:pPr marL="0" indent="0" algn="ctr">
              <a:buNone/>
            </a:pPr>
            <a:r>
              <a:rPr lang="en-GB" sz="2000" dirty="0"/>
              <a:t>mix – mixes – mixed – mixing</a:t>
            </a:r>
          </a:p>
          <a:p>
            <a:r>
              <a:rPr lang="en-GB" sz="2000" dirty="0"/>
              <a:t>Sometimes the consonant at the end of a word is doubled to allow for the inflectional ending:</a:t>
            </a:r>
          </a:p>
          <a:p>
            <a:pPr marL="0" indent="0" algn="ctr">
              <a:buNone/>
            </a:pPr>
            <a:r>
              <a:rPr lang="en-GB" sz="2000" dirty="0"/>
              <a:t>hop – hopp</a:t>
            </a:r>
            <a:r>
              <a:rPr lang="en-GB" sz="2000" b="1" dirty="0">
                <a:solidFill>
                  <a:srgbClr val="FF0000"/>
                </a:solidFill>
              </a:rPr>
              <a:t>ing</a:t>
            </a:r>
            <a:r>
              <a:rPr lang="en-GB" sz="2000" dirty="0"/>
              <a:t> - hopp</a:t>
            </a:r>
            <a:r>
              <a:rPr lang="en-GB" sz="2000" b="1" dirty="0">
                <a:solidFill>
                  <a:srgbClr val="FF0000"/>
                </a:solidFill>
              </a:rPr>
              <a:t>ed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0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8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Can- I </a:t>
            </a:r>
            <a:r>
              <a:rPr lang="en-GB" b="1" dirty="0">
                <a:solidFill>
                  <a:srgbClr val="FF0000"/>
                </a:solidFill>
              </a:rPr>
              <a:t>can</a:t>
            </a:r>
            <a:r>
              <a:rPr lang="en-GB" dirty="0">
                <a:solidFill>
                  <a:schemeClr val="tx1"/>
                </a:solidFill>
              </a:rPr>
              <a:t> speak English.</a:t>
            </a:r>
          </a:p>
          <a:p>
            <a:r>
              <a:rPr lang="en-GB" dirty="0">
                <a:solidFill>
                  <a:schemeClr val="tx1"/>
                </a:solidFill>
              </a:rPr>
              <a:t>Could- She </a:t>
            </a:r>
            <a:r>
              <a:rPr lang="en-GB" b="1" dirty="0">
                <a:solidFill>
                  <a:srgbClr val="FF0000"/>
                </a:solidFill>
              </a:rPr>
              <a:t>could</a:t>
            </a:r>
            <a:r>
              <a:rPr lang="en-GB" dirty="0">
                <a:solidFill>
                  <a:schemeClr val="tx1"/>
                </a:solidFill>
              </a:rPr>
              <a:t> go out.</a:t>
            </a:r>
          </a:p>
          <a:p>
            <a:r>
              <a:rPr lang="en-GB" dirty="0">
                <a:solidFill>
                  <a:schemeClr val="tx1"/>
                </a:solidFill>
              </a:rPr>
              <a:t>May- It </a:t>
            </a:r>
            <a:r>
              <a:rPr lang="en-GB" b="1" dirty="0">
                <a:solidFill>
                  <a:srgbClr val="FF0000"/>
                </a:solidFill>
              </a:rPr>
              <a:t>may</a:t>
            </a:r>
            <a:r>
              <a:rPr lang="en-GB" dirty="0">
                <a:solidFill>
                  <a:schemeClr val="tx1"/>
                </a:solidFill>
              </a:rPr>
              <a:t> rain today.</a:t>
            </a:r>
          </a:p>
          <a:p>
            <a:r>
              <a:rPr lang="en-GB" dirty="0">
                <a:solidFill>
                  <a:schemeClr val="tx1"/>
                </a:solidFill>
              </a:rPr>
              <a:t>Might- It </a:t>
            </a:r>
            <a:r>
              <a:rPr lang="en-GB" b="1" dirty="0">
                <a:solidFill>
                  <a:srgbClr val="FF0000"/>
                </a:solidFill>
              </a:rPr>
              <a:t>might</a:t>
            </a:r>
            <a:r>
              <a:rPr lang="en-GB" dirty="0">
                <a:solidFill>
                  <a:schemeClr val="tx1"/>
                </a:solidFill>
              </a:rPr>
              <a:t> snow.</a:t>
            </a:r>
          </a:p>
          <a:p>
            <a:r>
              <a:rPr lang="en-GB" dirty="0">
                <a:solidFill>
                  <a:schemeClr val="tx1"/>
                </a:solidFill>
              </a:rPr>
              <a:t>Must- You </a:t>
            </a:r>
            <a:r>
              <a:rPr lang="en-GB" b="1" dirty="0">
                <a:solidFill>
                  <a:srgbClr val="FF0000"/>
                </a:solidFill>
              </a:rPr>
              <a:t>must</a:t>
            </a:r>
            <a:r>
              <a:rPr lang="en-GB" dirty="0">
                <a:solidFill>
                  <a:schemeClr val="tx1"/>
                </a:solidFill>
              </a:rPr>
              <a:t> sit down.</a:t>
            </a:r>
          </a:p>
          <a:p>
            <a:r>
              <a:rPr lang="en-GB" dirty="0">
                <a:solidFill>
                  <a:schemeClr val="tx1"/>
                </a:solidFill>
              </a:rPr>
              <a:t>Should- They </a:t>
            </a:r>
            <a:r>
              <a:rPr lang="en-GB" b="1" dirty="0">
                <a:solidFill>
                  <a:srgbClr val="FF0000"/>
                </a:solidFill>
              </a:rPr>
              <a:t>should</a:t>
            </a:r>
            <a:r>
              <a:rPr lang="en-GB" dirty="0">
                <a:solidFill>
                  <a:schemeClr val="tx1"/>
                </a:solidFill>
              </a:rPr>
              <a:t> ask.</a:t>
            </a:r>
          </a:p>
          <a:p>
            <a:r>
              <a:rPr lang="en-GB" dirty="0">
                <a:solidFill>
                  <a:schemeClr val="tx1"/>
                </a:solidFill>
              </a:rPr>
              <a:t>Will- He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ask her.</a:t>
            </a:r>
          </a:p>
          <a:p>
            <a:r>
              <a:rPr lang="en-GB" dirty="0">
                <a:solidFill>
                  <a:schemeClr val="tx1"/>
                </a:solidFill>
              </a:rPr>
              <a:t>Would- He </a:t>
            </a:r>
            <a:r>
              <a:rPr lang="en-GB" b="1" dirty="0">
                <a:solidFill>
                  <a:srgbClr val="FF0000"/>
                </a:solidFill>
              </a:rPr>
              <a:t>would</a:t>
            </a:r>
            <a:r>
              <a:rPr lang="en-GB" dirty="0">
                <a:solidFill>
                  <a:schemeClr val="tx1"/>
                </a:solidFill>
              </a:rPr>
              <a:t> like to.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57611" y="1398162"/>
            <a:ext cx="4306921" cy="4056077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Modal verbs show how likely something is to happen.</a:t>
            </a:r>
          </a:p>
          <a:p>
            <a:r>
              <a:rPr lang="en-GB" sz="2000" dirty="0"/>
              <a:t>This Shades Metre shows you how likely something is to happen on a scale of importance: ‘dare’ being the most urgent or important and ‘shall’ being the least important.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Should</a:t>
            </a:r>
            <a:r>
              <a:rPr lang="en-GB" sz="2000" dirty="0"/>
              <a:t> is a strong suggestion that you should do something, but still leaves an element of choice.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Must</a:t>
            </a:r>
            <a:r>
              <a:rPr lang="en-GB" sz="2000" dirty="0"/>
              <a:t> is a very strong suggestion and you are likely to listen.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Shall</a:t>
            </a:r>
            <a:r>
              <a:rPr lang="en-GB" sz="2000" dirty="0"/>
              <a:t> is weak- you might not bother.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" y="1398162"/>
            <a:ext cx="1287485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5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cohesive devices act like conjunctions and can be placed at the beginning or middle of a sentence.</a:t>
            </a:r>
          </a:p>
          <a:p>
            <a:r>
              <a:rPr lang="en-GB" dirty="0">
                <a:solidFill>
                  <a:schemeClr val="tx1"/>
                </a:solidFill>
              </a:rPr>
              <a:t>Remember: pronouns are useful cohesive devices as they prevent us from repeating someone’s name. The ellipsis … is also a cohesive device.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Cohesive devices are useful conjunctions, transitional phrases, synonyms and pronouns that express ideas in a cohesive manner.</a:t>
            </a:r>
          </a:p>
          <a:p>
            <a:r>
              <a:rPr lang="en-GB" sz="2000" dirty="0"/>
              <a:t>They are used to join sentences together to make ideas more understandable to the reader.</a:t>
            </a:r>
          </a:p>
          <a:p>
            <a:r>
              <a:rPr lang="en-GB" sz="2000" dirty="0"/>
              <a:t>Cohesive devices or cohesion use linking words or phrases for a vast range of reasons: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To list </a:t>
            </a:r>
            <a:r>
              <a:rPr lang="en-GB" sz="2000" dirty="0"/>
              <a:t>(first, second, next, to begin), </a:t>
            </a:r>
            <a:r>
              <a:rPr lang="en-GB" sz="2000" dirty="0">
                <a:solidFill>
                  <a:srgbClr val="FF0000"/>
                </a:solidFill>
              </a:rPr>
              <a:t>for reinforcement</a:t>
            </a:r>
            <a:r>
              <a:rPr lang="en-GB" sz="2000" dirty="0"/>
              <a:t> (also, furthermore, in addition), </a:t>
            </a:r>
            <a:r>
              <a:rPr lang="en-GB" sz="2000" dirty="0">
                <a:solidFill>
                  <a:srgbClr val="FF0000"/>
                </a:solidFill>
              </a:rPr>
              <a:t>similarity</a:t>
            </a:r>
            <a:r>
              <a:rPr lang="en-GB" sz="2000" dirty="0"/>
              <a:t> (equally, likewise), </a:t>
            </a:r>
            <a:r>
              <a:rPr lang="en-GB" sz="2000" dirty="0">
                <a:solidFill>
                  <a:srgbClr val="FF0000"/>
                </a:solidFill>
              </a:rPr>
              <a:t>transition to a new point</a:t>
            </a:r>
            <a:r>
              <a:rPr lang="en-GB" sz="2000" dirty="0"/>
              <a:t> (as for…, now, turning to), </a:t>
            </a:r>
            <a:r>
              <a:rPr lang="en-GB" sz="2000" dirty="0">
                <a:solidFill>
                  <a:srgbClr val="FF0000"/>
                </a:solidFill>
              </a:rPr>
              <a:t>summary </a:t>
            </a:r>
            <a:r>
              <a:rPr lang="en-GB" sz="2000" dirty="0"/>
              <a:t>(in conclusion, therefore), </a:t>
            </a:r>
            <a:r>
              <a:rPr lang="en-GB" sz="2000" dirty="0">
                <a:solidFill>
                  <a:srgbClr val="FF0000"/>
                </a:solidFill>
              </a:rPr>
              <a:t>to give an example </a:t>
            </a:r>
            <a:r>
              <a:rPr lang="en-GB" sz="2000" dirty="0"/>
              <a:t>(for instance, in this case), and so on…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50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Prefixes have meanings-</a:t>
            </a:r>
          </a:p>
          <a:p>
            <a:r>
              <a:rPr lang="en-GB" dirty="0">
                <a:solidFill>
                  <a:schemeClr val="tx1"/>
                </a:solidFill>
              </a:rPr>
              <a:t>un-/dis-: opposite of</a:t>
            </a:r>
          </a:p>
          <a:p>
            <a:r>
              <a:rPr lang="en-GB" dirty="0">
                <a:solidFill>
                  <a:schemeClr val="tx1"/>
                </a:solidFill>
              </a:rPr>
              <a:t>re-: again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-/non: not</a:t>
            </a:r>
          </a:p>
          <a:p>
            <a:r>
              <a:rPr lang="en-GB" dirty="0" err="1">
                <a:solidFill>
                  <a:schemeClr val="tx1"/>
                </a:solidFill>
              </a:rPr>
              <a:t>en</a:t>
            </a:r>
            <a:r>
              <a:rPr lang="en-GB" dirty="0">
                <a:solidFill>
                  <a:schemeClr val="tx1"/>
                </a:solidFill>
              </a:rPr>
              <a:t>-: cause to</a:t>
            </a:r>
          </a:p>
          <a:p>
            <a:r>
              <a:rPr lang="en-GB" dirty="0">
                <a:solidFill>
                  <a:schemeClr val="tx1"/>
                </a:solidFill>
              </a:rPr>
              <a:t>under-: too little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-: (in or into)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Verb prefixes are simply that… verbs with a prefix at the beginning of them. The prefixes often change the meaning of the verb, for example:</a:t>
            </a:r>
          </a:p>
          <a:p>
            <a:pPr marL="0" indent="0" algn="ctr">
              <a:buNone/>
            </a:pPr>
            <a:r>
              <a:rPr lang="en-GB" sz="2000" dirty="0"/>
              <a:t>patient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im</a:t>
            </a:r>
            <a:r>
              <a:rPr lang="en-GB" sz="2000" dirty="0">
                <a:sym typeface="Wingdings" panose="05000000000000000000" pitchFamily="2" charset="2"/>
              </a:rPr>
              <a:t>patient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like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like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lock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un</a:t>
            </a:r>
            <a:r>
              <a:rPr lang="en-GB" sz="2000" dirty="0">
                <a:sym typeface="Wingdings" panose="05000000000000000000" pitchFamily="2" charset="2"/>
              </a:rPr>
              <a:t>lock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appear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appear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write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re</a:t>
            </a:r>
            <a:r>
              <a:rPr lang="en-GB" sz="2000" dirty="0">
                <a:sym typeface="Wingdings" panose="05000000000000000000" pitchFamily="2" charset="2"/>
              </a:rPr>
              <a:t>write</a:t>
            </a:r>
          </a:p>
          <a:p>
            <a:r>
              <a:rPr lang="en-GB" sz="2000" dirty="0">
                <a:sym typeface="Wingdings" panose="05000000000000000000" pitchFamily="2" charset="2"/>
              </a:rPr>
              <a:t>Remember that we are looking for prefixes for verbs (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doing words</a:t>
            </a:r>
            <a:r>
              <a:rPr lang="en-GB" sz="2000" dirty="0">
                <a:sym typeface="Wingdings" panose="05000000000000000000" pitchFamily="2" charset="2"/>
              </a:rPr>
              <a:t>)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ym typeface="Wingdings" panose="05000000000000000000" pitchFamily="2" charset="2"/>
              </a:rPr>
              <a:t>rather than just any word e.g. legal  illegal (these are adjectives)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5142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Zoe couldn’t find her friends </a:t>
            </a:r>
            <a:r>
              <a:rPr lang="en-GB" b="1" dirty="0">
                <a:solidFill>
                  <a:schemeClr val="tx1"/>
                </a:solidFill>
              </a:rPr>
              <a:t>(they were in the bathroom)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Charlie </a:t>
            </a:r>
            <a:r>
              <a:rPr lang="en-GB" b="1" dirty="0">
                <a:solidFill>
                  <a:schemeClr val="tx1"/>
                </a:solidFill>
              </a:rPr>
              <a:t>(a schoolboy) </a:t>
            </a:r>
            <a:r>
              <a:rPr lang="en-GB" dirty="0">
                <a:solidFill>
                  <a:schemeClr val="tx1"/>
                </a:solidFill>
              </a:rPr>
              <a:t>often decided to cycle to school.</a:t>
            </a:r>
          </a:p>
          <a:p>
            <a:r>
              <a:rPr lang="en-GB" dirty="0">
                <a:solidFill>
                  <a:schemeClr val="tx1"/>
                </a:solidFill>
              </a:rPr>
              <a:t>Abigail enjoyed running for her school </a:t>
            </a:r>
            <a:r>
              <a:rPr lang="en-GB" b="1" dirty="0">
                <a:solidFill>
                  <a:schemeClr val="tx1"/>
                </a:solidFill>
              </a:rPr>
              <a:t>(she won a lot of medals)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Parenthesis is just a big word for something else that you’ve been doing all along: </a:t>
            </a:r>
            <a:r>
              <a:rPr lang="en-GB" sz="2000" b="1" dirty="0">
                <a:solidFill>
                  <a:srgbClr val="FF0000"/>
                </a:solidFill>
              </a:rPr>
              <a:t>brackets</a:t>
            </a:r>
            <a:r>
              <a:rPr lang="en-GB" sz="2000" dirty="0"/>
              <a:t>!</a:t>
            </a:r>
          </a:p>
          <a:p>
            <a:r>
              <a:rPr lang="en-GB" sz="2000" dirty="0"/>
              <a:t>Brackets or parenthesis are used to separate extra information. Sometimes you can use commas to do this as well- as you would when you place a </a:t>
            </a:r>
            <a:r>
              <a:rPr lang="en-GB" sz="2000" b="1" dirty="0">
                <a:solidFill>
                  <a:srgbClr val="FF0000"/>
                </a:solidFill>
              </a:rPr>
              <a:t>subordinate</a:t>
            </a:r>
            <a:r>
              <a:rPr lang="en-GB" sz="2000" dirty="0"/>
              <a:t> clauses in a sentence.</a:t>
            </a:r>
          </a:p>
          <a:p>
            <a:r>
              <a:rPr lang="en-GB" sz="2000" dirty="0"/>
              <a:t>Remember that when you remove the brackets and the information between them, the rest of the sentence still makes sense. </a:t>
            </a:r>
          </a:p>
          <a:p>
            <a:r>
              <a:rPr lang="en-GB" sz="2000" dirty="0"/>
              <a:t>The information in the brackets doesn’t have to be a complete sentence. E.g. The farmer </a:t>
            </a:r>
            <a:r>
              <a:rPr lang="en-GB" sz="2000" b="1" dirty="0">
                <a:solidFill>
                  <a:srgbClr val="FF0000"/>
                </a:solidFill>
              </a:rPr>
              <a:t>(who lived in Devon) </a:t>
            </a:r>
            <a:r>
              <a:rPr lang="en-GB" sz="2000" dirty="0"/>
              <a:t>frantically searched his fields for his sheep.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047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 normally eat the sandwich </a:t>
            </a:r>
            <a:r>
              <a:rPr lang="en-GB" b="1" dirty="0">
                <a:solidFill>
                  <a:schemeClr val="tx1"/>
                </a:solidFill>
              </a:rPr>
              <a:t>which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has the most filling in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Beatrice was an annoying cat </a:t>
            </a:r>
            <a:r>
              <a:rPr lang="en-GB" b="1" dirty="0">
                <a:solidFill>
                  <a:schemeClr val="tx1"/>
                </a:solidFill>
              </a:rPr>
              <a:t>that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scratched at the furniture all of the time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We became good friends with Arnold </a:t>
            </a:r>
            <a:r>
              <a:rPr lang="en-GB" b="1" dirty="0">
                <a:solidFill>
                  <a:schemeClr val="tx1"/>
                </a:solidFill>
              </a:rPr>
              <a:t>whose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lottery numbers had recently come up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A relative clause is a type of </a:t>
            </a:r>
            <a:r>
              <a:rPr lang="en-GB" sz="2000" b="1" dirty="0">
                <a:solidFill>
                  <a:srgbClr val="FF0000"/>
                </a:solidFill>
              </a:rPr>
              <a:t>subordinate clause</a:t>
            </a:r>
            <a:r>
              <a:rPr lang="en-GB" sz="2000" dirty="0"/>
              <a:t>. It gives extra information to the main clause.</a:t>
            </a:r>
          </a:p>
          <a:p>
            <a:r>
              <a:rPr lang="en-GB" sz="2000" dirty="0"/>
              <a:t>Remember that the main clause is a strong, independent clause that makes sense on its own. </a:t>
            </a:r>
          </a:p>
          <a:p>
            <a:r>
              <a:rPr lang="en-GB" sz="2000" dirty="0"/>
              <a:t>The relative clause doesn’t have to make sense on its own (it is a </a:t>
            </a:r>
            <a:r>
              <a:rPr lang="en-GB" sz="2000" b="1" dirty="0">
                <a:solidFill>
                  <a:srgbClr val="FF0000"/>
                </a:solidFill>
              </a:rPr>
              <a:t>dependent</a:t>
            </a:r>
            <a:r>
              <a:rPr lang="en-GB" sz="2000" dirty="0"/>
              <a:t> clause.)</a:t>
            </a:r>
          </a:p>
          <a:p>
            <a:r>
              <a:rPr lang="en-GB" sz="2000" dirty="0"/>
              <a:t>Relative clauses have their own </a:t>
            </a:r>
            <a:r>
              <a:rPr lang="en-GB" sz="2000" b="1" dirty="0"/>
              <a:t>relative pronouns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as well: </a:t>
            </a:r>
            <a:r>
              <a:rPr lang="en-GB" sz="2000" b="1" u="sng" dirty="0"/>
              <a:t>who, which, whose, that</a:t>
            </a:r>
          </a:p>
          <a:p>
            <a:endParaRPr lang="en-GB" sz="2000" b="1" u="sng" dirty="0"/>
          </a:p>
          <a:p>
            <a:pPr marL="0" indent="0" algn="ctr">
              <a:buNone/>
            </a:pPr>
            <a:r>
              <a:rPr lang="en-GB" sz="2000" dirty="0"/>
              <a:t>Bob was a truck driver </a:t>
            </a:r>
            <a:r>
              <a:rPr lang="en-GB" sz="2000" b="1" u="sng" dirty="0"/>
              <a:t>who</a:t>
            </a:r>
            <a:r>
              <a:rPr lang="en-GB" sz="2000" dirty="0"/>
              <a:t> </a:t>
            </a:r>
            <a:r>
              <a:rPr lang="en-GB" sz="2000" b="1" u="sng" dirty="0">
                <a:solidFill>
                  <a:srgbClr val="FF0000"/>
                </a:solidFill>
              </a:rPr>
              <a:t>travelled many miles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Main clause + relative pronoun + relative clause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207219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52 &amp; 53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57144"/>
            <a:ext cx="5435883" cy="4157870"/>
          </a:xfrm>
        </p:spPr>
        <p:txBody>
          <a:bodyPr>
            <a:normAutofit/>
          </a:bodyPr>
          <a:lstStyle/>
          <a:p>
            <a:r>
              <a:rPr lang="en-GB" sz="2000" dirty="0"/>
              <a:t>Suffixes are a letter or group of letters that go at the </a:t>
            </a:r>
            <a:r>
              <a:rPr lang="en-GB" sz="2000" b="1" u="sng" dirty="0"/>
              <a:t>end</a:t>
            </a:r>
            <a:r>
              <a:rPr lang="en-GB" sz="2000" dirty="0"/>
              <a:t> of a word. </a:t>
            </a:r>
          </a:p>
          <a:p>
            <a:r>
              <a:rPr lang="en-GB" sz="2000" dirty="0"/>
              <a:t>Like prefixes, they always attach to a root word.</a:t>
            </a:r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nouns</a:t>
            </a:r>
            <a:r>
              <a:rPr lang="en-GB" sz="2000" dirty="0"/>
              <a:t>- </a:t>
            </a:r>
            <a:r>
              <a:rPr lang="en-GB" sz="2000" dirty="0" err="1"/>
              <a:t>ment</a:t>
            </a:r>
            <a:r>
              <a:rPr lang="en-GB" sz="2000" dirty="0"/>
              <a:t>, ness, </a:t>
            </a:r>
            <a:r>
              <a:rPr lang="en-GB" sz="2000" dirty="0" err="1"/>
              <a:t>er</a:t>
            </a:r>
            <a:r>
              <a:rPr lang="en-GB" sz="2000" dirty="0"/>
              <a:t>, </a:t>
            </a:r>
            <a:r>
              <a:rPr lang="en-GB" sz="2000" dirty="0" err="1"/>
              <a:t>ity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adjectives</a:t>
            </a:r>
            <a:r>
              <a:rPr lang="en-GB" sz="2000" dirty="0"/>
              <a:t>- less, </a:t>
            </a:r>
            <a:r>
              <a:rPr lang="en-GB" sz="2000" dirty="0" err="1"/>
              <a:t>ful</a:t>
            </a:r>
            <a:r>
              <a:rPr lang="en-GB" sz="2000" dirty="0"/>
              <a:t>, able, </a:t>
            </a:r>
            <a:r>
              <a:rPr lang="en-GB" sz="2000" dirty="0" err="1"/>
              <a:t>ible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adverbs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FF0000"/>
                </a:solidFill>
              </a:rPr>
              <a:t>verbs</a:t>
            </a:r>
            <a:r>
              <a:rPr lang="en-GB" sz="2000" dirty="0"/>
              <a:t>- </a:t>
            </a:r>
            <a:r>
              <a:rPr lang="en-GB" sz="2000" dirty="0" err="1"/>
              <a:t>ly</a:t>
            </a:r>
            <a:r>
              <a:rPr lang="en-GB" sz="2000" dirty="0"/>
              <a:t>, </a:t>
            </a:r>
            <a:r>
              <a:rPr lang="en-GB" sz="2000" dirty="0" err="1"/>
              <a:t>ise</a:t>
            </a:r>
            <a:r>
              <a:rPr lang="en-GB" sz="2000" dirty="0"/>
              <a:t>, </a:t>
            </a:r>
            <a:r>
              <a:rPr lang="en-GB" sz="2000" dirty="0" err="1"/>
              <a:t>ify</a:t>
            </a:r>
            <a:r>
              <a:rPr lang="en-GB" sz="2000" dirty="0"/>
              <a:t>, </a:t>
            </a:r>
            <a:r>
              <a:rPr lang="en-GB" sz="2000" dirty="0" err="1"/>
              <a:t>ily</a:t>
            </a:r>
            <a:endParaRPr lang="en-GB" sz="2000" dirty="0"/>
          </a:p>
          <a:p>
            <a:r>
              <a:rPr lang="en-GB" sz="2000" dirty="0"/>
              <a:t>Suffixes change the </a:t>
            </a:r>
            <a:r>
              <a:rPr lang="en-GB" sz="2000" b="1" dirty="0">
                <a:solidFill>
                  <a:srgbClr val="FF0000"/>
                </a:solidFill>
              </a:rPr>
              <a:t>tense</a:t>
            </a:r>
            <a:r>
              <a:rPr lang="en-GB" sz="2000" dirty="0"/>
              <a:t> of a verb- </a:t>
            </a:r>
            <a:r>
              <a:rPr lang="en-GB" sz="2000" dirty="0" err="1"/>
              <a:t>ed</a:t>
            </a:r>
            <a:r>
              <a:rPr lang="en-GB" sz="2000" dirty="0"/>
              <a:t>, </a:t>
            </a:r>
            <a:r>
              <a:rPr lang="en-GB" sz="2000" dirty="0" err="1"/>
              <a:t>ing</a:t>
            </a:r>
            <a:endParaRPr lang="en-GB" sz="2000" dirty="0"/>
          </a:p>
          <a:p>
            <a:r>
              <a:rPr lang="en-GB" sz="2000" dirty="0"/>
              <a:t>Often, if the root word ends in ‘e’ or ‘y’ you drop this off. If a root word ends in a consonant, you need to double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778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(modification)</a:t>
            </a:r>
          </a:p>
          <a:p>
            <a:r>
              <a:rPr lang="en-GB" dirty="0">
                <a:solidFill>
                  <a:schemeClr val="tx1"/>
                </a:solidFill>
              </a:rPr>
              <a:t>happ</a:t>
            </a:r>
            <a:r>
              <a:rPr lang="en-GB" b="1" dirty="0">
                <a:solidFill>
                  <a:srgbClr val="FF0000"/>
                </a:solidFill>
              </a:rPr>
              <a:t>y</a:t>
            </a:r>
            <a:r>
              <a:rPr lang="en-GB" dirty="0">
                <a:solidFill>
                  <a:schemeClr val="tx1"/>
                </a:solidFill>
              </a:rPr>
              <a:t> + ness = happ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ness</a:t>
            </a:r>
          </a:p>
          <a:p>
            <a:r>
              <a:rPr lang="en-GB" dirty="0">
                <a:solidFill>
                  <a:schemeClr val="tx1"/>
                </a:solidFill>
              </a:rPr>
              <a:t>car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er</a:t>
            </a:r>
            <a:r>
              <a:rPr lang="en-GB" dirty="0">
                <a:solidFill>
                  <a:schemeClr val="tx1"/>
                </a:solidFill>
              </a:rPr>
              <a:t> = carer </a:t>
            </a:r>
          </a:p>
          <a:p>
            <a:r>
              <a:rPr lang="en-GB" dirty="0">
                <a:solidFill>
                  <a:schemeClr val="tx1"/>
                </a:solidFill>
              </a:rPr>
              <a:t>activ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ity</a:t>
            </a:r>
            <a:r>
              <a:rPr lang="en-GB" dirty="0">
                <a:solidFill>
                  <a:schemeClr val="tx1"/>
                </a:solidFill>
              </a:rPr>
              <a:t> = activity</a:t>
            </a:r>
          </a:p>
          <a:p>
            <a:r>
              <a:rPr lang="en-GB" dirty="0">
                <a:solidFill>
                  <a:schemeClr val="tx1"/>
                </a:solidFill>
              </a:rPr>
              <a:t>rely + able = rel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able</a:t>
            </a:r>
          </a:p>
          <a:p>
            <a:r>
              <a:rPr lang="en-GB" dirty="0">
                <a:solidFill>
                  <a:schemeClr val="tx1"/>
                </a:solidFill>
              </a:rPr>
              <a:t>revers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ible</a:t>
            </a:r>
            <a:r>
              <a:rPr lang="en-GB" dirty="0">
                <a:solidFill>
                  <a:schemeClr val="tx1"/>
                </a:solidFill>
              </a:rPr>
              <a:t> = reversible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want (present) + 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 = wanted (past)</a:t>
            </a:r>
          </a:p>
          <a:p>
            <a:r>
              <a:rPr lang="en-GB" dirty="0">
                <a:solidFill>
                  <a:schemeClr val="tx1"/>
                </a:solidFill>
              </a:rPr>
              <a:t>run (present) + </a:t>
            </a:r>
            <a:r>
              <a:rPr lang="en-GB" dirty="0" err="1">
                <a:solidFill>
                  <a:schemeClr val="tx1"/>
                </a:solidFill>
              </a:rPr>
              <a:t>ing</a:t>
            </a:r>
            <a:r>
              <a:rPr lang="en-GB" dirty="0">
                <a:solidFill>
                  <a:schemeClr val="tx1"/>
                </a:solidFill>
              </a:rPr>
              <a:t> = run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dirty="0">
                <a:solidFill>
                  <a:schemeClr val="tx1"/>
                </a:solidFill>
              </a:rPr>
              <a:t>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184" y="5030657"/>
            <a:ext cx="571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Amazing range of resources…</a:t>
            </a:r>
          </a:p>
          <a:p>
            <a:r>
              <a:rPr lang="en-GB" sz="1400" dirty="0">
                <a:hlinkClick r:id="rId8"/>
              </a:rPr>
              <a:t>https://en.islcollective.com/resources/search_result?Tags=suffixes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727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You can add adjectives, prepositions or other nouns to expand a noun phrase.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Hannah ran away from the </a:t>
            </a:r>
            <a:r>
              <a:rPr lang="en-GB" b="1" dirty="0">
                <a:solidFill>
                  <a:srgbClr val="FF0000"/>
                </a:solidFill>
              </a:rPr>
              <a:t>hideous, frightening monster with green eyes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 noun phrase is a group of words which includes a noun and any words that describe it. It sounds a lot more complicated than it really is. Let’s have a look at some examples:</a:t>
            </a:r>
          </a:p>
          <a:p>
            <a:pPr marL="0" indent="0" algn="ctr">
              <a:buNone/>
            </a:pPr>
            <a:r>
              <a:rPr lang="en-GB" sz="2000" dirty="0"/>
              <a:t>Hannah ran away from the </a:t>
            </a:r>
            <a:r>
              <a:rPr lang="en-GB" sz="2000" b="1" dirty="0">
                <a:solidFill>
                  <a:srgbClr val="FF0000"/>
                </a:solidFill>
              </a:rPr>
              <a:t>hideous, frightening monster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</a:t>
            </a:r>
            <a:r>
              <a:rPr lang="en-GB" sz="2000" b="1" dirty="0"/>
              <a:t>monster</a:t>
            </a:r>
            <a:r>
              <a:rPr lang="en-GB" sz="2000" dirty="0"/>
              <a:t> and the words that describe it: </a:t>
            </a:r>
            <a:r>
              <a:rPr lang="en-GB" sz="2000" b="1" dirty="0"/>
              <a:t>hideous</a:t>
            </a:r>
            <a:r>
              <a:rPr lang="en-GB" sz="2000" dirty="0"/>
              <a:t> and </a:t>
            </a:r>
            <a:r>
              <a:rPr lang="en-GB" sz="2000" b="1" dirty="0"/>
              <a:t>frightening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Roaring loudly, the lion frightened the </a:t>
            </a:r>
            <a:r>
              <a:rPr lang="en-GB" sz="2000" b="1" dirty="0">
                <a:solidFill>
                  <a:srgbClr val="FF0000"/>
                </a:solidFill>
              </a:rPr>
              <a:t>small, scared children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children and the words that describe it: </a:t>
            </a:r>
            <a:r>
              <a:rPr lang="en-GB" sz="2000" b="1" dirty="0"/>
              <a:t>small</a:t>
            </a:r>
            <a:r>
              <a:rPr lang="en-GB" sz="2000" dirty="0"/>
              <a:t> and </a:t>
            </a:r>
            <a:r>
              <a:rPr lang="en-GB" sz="2000" b="1" dirty="0"/>
              <a:t>scared</a:t>
            </a:r>
            <a:r>
              <a:rPr lang="en-GB" sz="2000" dirty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00580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It is important that we </a:t>
            </a:r>
            <a:r>
              <a:rPr lang="en-GB" dirty="0">
                <a:solidFill>
                  <a:srgbClr val="FF0000"/>
                </a:solidFill>
              </a:rPr>
              <a:t>are</a:t>
            </a:r>
            <a:r>
              <a:rPr lang="en-GB" dirty="0">
                <a:solidFill>
                  <a:schemeClr val="tx1"/>
                </a:solidFill>
              </a:rPr>
              <a:t> quiet.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It is essential that we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be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quiet.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Video: Listen to the songs in the video: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was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were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</a:rPr>
              <a:t>Which are subjunctive and which are not?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/>
          </a:bodyPr>
          <a:lstStyle/>
          <a:p>
            <a:r>
              <a:rPr lang="en-GB" sz="2000" dirty="0"/>
              <a:t>Subjunctive form might be used in a </a:t>
            </a:r>
            <a:r>
              <a:rPr lang="en-GB" sz="2000" b="1" dirty="0">
                <a:solidFill>
                  <a:srgbClr val="FF0000"/>
                </a:solidFill>
              </a:rPr>
              <a:t>formal text</a:t>
            </a:r>
            <a:r>
              <a:rPr lang="en-GB" sz="2000" dirty="0"/>
              <a:t>. When a sentence is talking about something important or urgent, it would use the subjunctive form.</a:t>
            </a:r>
          </a:p>
          <a:p>
            <a:pPr marL="0" indent="0" algn="ctr">
              <a:buNone/>
            </a:pPr>
            <a:r>
              <a:rPr lang="en-GB" sz="2000" dirty="0"/>
              <a:t>She must make sure she </a:t>
            </a:r>
            <a:r>
              <a:rPr lang="en-GB" sz="2000" dirty="0">
                <a:solidFill>
                  <a:srgbClr val="FF0000"/>
                </a:solidFill>
              </a:rPr>
              <a:t>buys </a:t>
            </a:r>
            <a:r>
              <a:rPr lang="en-GB" sz="2000" dirty="0"/>
              <a:t>a cat.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It is essential that she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buy</a:t>
            </a:r>
            <a:r>
              <a:rPr lang="en-GB" sz="2000" dirty="0">
                <a:sym typeface="Wingdings" panose="05000000000000000000" pitchFamily="2" charset="2"/>
              </a:rPr>
              <a:t> a cat.</a:t>
            </a:r>
          </a:p>
          <a:p>
            <a:r>
              <a:rPr lang="en-GB" sz="2000" dirty="0">
                <a:sym typeface="Wingdings" panose="05000000000000000000" pitchFamily="2" charset="2"/>
              </a:rPr>
              <a:t>The subjunctive form might also be used if you are talking about a situation that isn’t real: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was</a:t>
            </a:r>
            <a:r>
              <a:rPr lang="en-GB" sz="2000" dirty="0">
                <a:sym typeface="Wingdings" panose="05000000000000000000" pitchFamily="2" charset="2"/>
              </a:rPr>
              <a:t> a good waiter, I’d never drop anything. 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were</a:t>
            </a:r>
            <a:r>
              <a:rPr lang="en-GB" sz="2000" dirty="0">
                <a:sym typeface="Wingdings" panose="05000000000000000000" pitchFamily="2" charset="2"/>
              </a:rPr>
              <a:t> a good waiter, I would never drop anything.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18312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4" name="Rectangle: Rounded Corners 13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You’ll know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 when you see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  <a:p>
            <a:r>
              <a:rPr lang="en-GB" dirty="0">
                <a:solidFill>
                  <a:schemeClr val="tx1"/>
                </a:solidFill>
              </a:rPr>
              <a:t>I’m sure you aint got nothing to worry about.</a:t>
            </a:r>
          </a:p>
          <a:p>
            <a:r>
              <a:rPr lang="en-GB" dirty="0">
                <a:solidFill>
                  <a:schemeClr val="tx1"/>
                </a:solidFill>
              </a:rPr>
              <a:t>I’m not bothered, are you?</a:t>
            </a:r>
          </a:p>
          <a:p>
            <a:r>
              <a:rPr lang="en-GB" dirty="0">
                <a:solidFill>
                  <a:schemeClr val="tx1"/>
                </a:solidFill>
              </a:rPr>
              <a:t>I’d rather be watching the races instead of the football.</a:t>
            </a:r>
          </a:p>
          <a:p>
            <a:r>
              <a:rPr lang="en-GB" dirty="0">
                <a:solidFill>
                  <a:schemeClr val="tx1"/>
                </a:solidFill>
              </a:rPr>
              <a:t>She’ll be asking you to tea later on today.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 different text types or genres you may be able to spot the difference between formal and informal language being used by the author.</a:t>
            </a:r>
          </a:p>
          <a:p>
            <a:r>
              <a:rPr lang="en-GB" sz="2000" dirty="0"/>
              <a:t>Formal writing uses more complicated words (as well as the Subjunctive Form which we learnt about in the previous unit)</a:t>
            </a:r>
          </a:p>
          <a:p>
            <a:r>
              <a:rPr lang="en-GB" sz="2000" dirty="0"/>
              <a:t>Informal writing sometimes uses question tags as well as contractions such as ‘didn’t and won’t’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Formal: </a:t>
            </a:r>
            <a:r>
              <a:rPr lang="en-GB" sz="2000" dirty="0"/>
              <a:t>I asked for the salad </a:t>
            </a:r>
            <a:r>
              <a:rPr lang="en-GB" sz="2000" dirty="0">
                <a:sym typeface="Wingdings" panose="05000000000000000000" pitchFamily="2" charset="2"/>
              </a:rPr>
              <a:t> I requested the salad.</a:t>
            </a:r>
          </a:p>
          <a:p>
            <a:pPr marL="0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Informal: </a:t>
            </a:r>
            <a:r>
              <a:rPr lang="en-GB" sz="2000" dirty="0">
                <a:sym typeface="Wingdings" panose="05000000000000000000" pitchFamily="2" charset="2"/>
              </a:rPr>
              <a:t>You’re coming later, aren’t you?</a:t>
            </a:r>
          </a:p>
          <a:p>
            <a:pPr marL="0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Contractions</a:t>
            </a:r>
            <a:r>
              <a:rPr lang="en-GB" sz="1800" dirty="0">
                <a:sym typeface="Wingdings" panose="05000000000000000000" pitchFamily="2" charset="2"/>
              </a:rPr>
              <a:t>  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Question Tags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49452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Passive, you don’t always need to say who does the action.</a:t>
            </a:r>
          </a:p>
          <a:p>
            <a:r>
              <a:rPr lang="en-GB" b="1" dirty="0">
                <a:solidFill>
                  <a:srgbClr val="FF0000"/>
                </a:solidFill>
              </a:rPr>
              <a:t>The cake mixture was poured. </a:t>
            </a:r>
            <a:r>
              <a:rPr lang="en-GB" dirty="0">
                <a:solidFill>
                  <a:schemeClr val="tx1"/>
                </a:solidFill>
              </a:rPr>
              <a:t>(Here, the object is BEFORE the verb.)</a:t>
            </a:r>
          </a:p>
          <a:p>
            <a:r>
              <a:rPr lang="en-GB" b="1" dirty="0">
                <a:solidFill>
                  <a:srgbClr val="FF0000"/>
                </a:solidFill>
              </a:rPr>
              <a:t>Jim poured the cake mixture. </a:t>
            </a:r>
            <a:r>
              <a:rPr lang="en-GB" dirty="0">
                <a:solidFill>
                  <a:schemeClr val="tx1"/>
                </a:solidFill>
              </a:rPr>
              <a:t>(In Active, you need a subject. The object is AFTER the verb.)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It is important that you know the difference between the two of these. </a:t>
            </a:r>
          </a:p>
          <a:p>
            <a:r>
              <a:rPr lang="en-GB" sz="2000" b="1" u="sng" dirty="0"/>
              <a:t>Active Voice </a:t>
            </a:r>
            <a:r>
              <a:rPr lang="en-GB" sz="2000" dirty="0"/>
              <a:t>tells you that the subject of the sentence (the WHO) is doing an action to an object.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 </a:t>
            </a:r>
            <a:r>
              <a:rPr lang="en-GB" sz="2000" b="1" dirty="0"/>
              <a:t>jumped</a:t>
            </a:r>
            <a:r>
              <a:rPr lang="en-GB" sz="2000" dirty="0"/>
              <a:t> over </a:t>
            </a:r>
            <a:r>
              <a:rPr lang="en-GB" sz="2000" u="sng" dirty="0"/>
              <a:t>the hurdle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Subject + verb + preposition + object</a:t>
            </a:r>
          </a:p>
          <a:p>
            <a:r>
              <a:rPr lang="en-GB" sz="2000" dirty="0"/>
              <a:t>In this sentence it is clear that Alexis is doing something. The subject is Active.</a:t>
            </a:r>
          </a:p>
          <a:p>
            <a:r>
              <a:rPr lang="en-GB" sz="2000" b="1" u="sng" dirty="0"/>
              <a:t>Passive Voice </a:t>
            </a:r>
            <a:r>
              <a:rPr lang="en-GB" sz="2000" dirty="0"/>
              <a:t>tells you that something (the WHAT) is being done to the subject.</a:t>
            </a:r>
          </a:p>
          <a:p>
            <a:pPr marL="0" indent="0" algn="ctr">
              <a:buNone/>
            </a:pPr>
            <a:r>
              <a:rPr lang="en-GB" sz="2000" u="sng" dirty="0"/>
              <a:t>The hurdle </a:t>
            </a:r>
            <a:r>
              <a:rPr lang="en-GB" sz="2000" dirty="0"/>
              <a:t>was </a:t>
            </a:r>
            <a:r>
              <a:rPr lang="en-GB" sz="2000" b="1" dirty="0"/>
              <a:t>jumped</a:t>
            </a:r>
            <a:r>
              <a:rPr lang="en-GB" sz="2000" dirty="0"/>
              <a:t> over by </a:t>
            </a: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660714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42 - 45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r>
              <a:rPr lang="en-GB" dirty="0">
                <a:solidFill>
                  <a:schemeClr val="tx1"/>
                </a:solidFill>
              </a:rPr>
              <a:t> the cat was asleep. </a:t>
            </a:r>
          </a:p>
          <a:p>
            <a:r>
              <a:rPr lang="en-GB" dirty="0">
                <a:solidFill>
                  <a:schemeClr val="tx1"/>
                </a:solidFill>
              </a:rPr>
              <a:t>Here it seems as though the mouse was playing </a:t>
            </a:r>
            <a:r>
              <a:rPr lang="en-GB" b="1" dirty="0">
                <a:solidFill>
                  <a:schemeClr val="tx1"/>
                </a:solidFill>
              </a:rPr>
              <a:t>because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;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Here we just have two statements of </a:t>
            </a:r>
            <a:r>
              <a:rPr lang="en-GB" b="1" dirty="0">
                <a:solidFill>
                  <a:schemeClr val="tx1"/>
                </a:solidFill>
              </a:rPr>
              <a:t>equal</a:t>
            </a:r>
            <a:r>
              <a:rPr lang="en-GB" dirty="0">
                <a:solidFill>
                  <a:schemeClr val="tx1"/>
                </a:solidFill>
              </a:rPr>
              <a:t> importance.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78991"/>
              </p:ext>
            </p:extLst>
          </p:nvPr>
        </p:nvGraphicFramePr>
        <p:xfrm>
          <a:off x="628650" y="1357313"/>
          <a:ext cx="54356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xmlns="" val="2898560349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xmlns="" val="3818522769"/>
                    </a:ext>
                  </a:extLst>
                </a:gridCol>
              </a:tblGrid>
              <a:tr h="324342">
                <a:tc>
                  <a:txBody>
                    <a:bodyPr/>
                    <a:lstStyle/>
                    <a:p>
                      <a:r>
                        <a:rPr lang="en-GB" sz="1700" dirty="0"/>
                        <a:t>Colons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Semi-Colons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651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/>
                        <a:t>Can introduce a list</a:t>
                      </a:r>
                    </a:p>
                    <a:p>
                      <a:r>
                        <a:rPr lang="en-GB" sz="1700" u="none" dirty="0"/>
                        <a:t>To make a cake, you will need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2 eggs, etc.</a:t>
                      </a:r>
                    </a:p>
                    <a:p>
                      <a:r>
                        <a:rPr lang="en-GB" sz="1700" dirty="0"/>
                        <a:t>Only use a colon if it follows a main clause.</a:t>
                      </a:r>
                    </a:p>
                    <a:p>
                      <a:r>
                        <a:rPr lang="en-GB" sz="1700" b="1" dirty="0"/>
                        <a:t>Go before bullet points</a:t>
                      </a:r>
                    </a:p>
                    <a:p>
                      <a:r>
                        <a:rPr lang="en-GB" sz="1700" dirty="0"/>
                        <a:t>Today’s meeting agenda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Volunteers for the fair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Stall holders etc.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dirty="0"/>
                        <a:t>Introduce explanations: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Main Idea + More Detail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I’d like to buy an ice-cream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probably strawberry flavour.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b="1" dirty="0"/>
                        <a:t>Break up lists (of longer phrases or clauses)</a:t>
                      </a:r>
                    </a:p>
                    <a:p>
                      <a:r>
                        <a:rPr lang="en-GB" sz="1700" dirty="0"/>
                        <a:t>When I go camping we will be building a campfire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putting up our tents in the dark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cooking yummy marshmallows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1700" dirty="0"/>
                        <a:t> and fishing by the lake.</a:t>
                      </a:r>
                    </a:p>
                    <a:p>
                      <a:r>
                        <a:rPr lang="en-GB" sz="1700" b="1" dirty="0"/>
                        <a:t>Break up clauses</a:t>
                      </a:r>
                    </a:p>
                    <a:p>
                      <a:r>
                        <a:rPr lang="en-GB" sz="1700" dirty="0"/>
                        <a:t>Sally was ready for bed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Aaron wanted to keep playing. (Both sides are equally important)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593525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36517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different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diff’rent</a:t>
            </a: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tonight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t’night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didn’t bother waiting for him 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din’t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bother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waitin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’ for ‘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im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Elision is the omission of a sound or syllable when speaking.</a:t>
            </a:r>
          </a:p>
          <a:p>
            <a:r>
              <a:rPr lang="en-GB" sz="2200" dirty="0"/>
              <a:t>Elision is the shortening of words. The letters that are often the first to go are the </a:t>
            </a:r>
            <a:r>
              <a:rPr lang="en-GB" sz="2200" b="1" dirty="0">
                <a:solidFill>
                  <a:srgbClr val="FF0000"/>
                </a:solidFill>
              </a:rPr>
              <a:t>vowels</a:t>
            </a:r>
            <a:r>
              <a:rPr lang="en-GB" sz="2200" dirty="0"/>
              <a:t>. Have a look at the examples below to see what has happened to these.</a:t>
            </a:r>
          </a:p>
          <a:p>
            <a:endParaRPr lang="en-GB" sz="2200" dirty="0"/>
          </a:p>
          <a:p>
            <a:pPr marL="0" indent="0" algn="ctr">
              <a:buNone/>
            </a:pPr>
            <a:r>
              <a:rPr lang="en-GB" sz="2200" dirty="0"/>
              <a:t>lovely </a:t>
            </a:r>
            <a:r>
              <a:rPr lang="en-GB" sz="2200" dirty="0">
                <a:sym typeface="Wingdings" panose="05000000000000000000" pitchFamily="2" charset="2"/>
              </a:rPr>
              <a:t> </a:t>
            </a:r>
            <a:r>
              <a:rPr lang="en-GB" sz="2200" dirty="0" err="1">
                <a:sym typeface="Wingdings" panose="05000000000000000000" pitchFamily="2" charset="2"/>
              </a:rPr>
              <a:t>lov’ly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kind of  </a:t>
            </a:r>
            <a:r>
              <a:rPr lang="en-GB" sz="2200" dirty="0" err="1">
                <a:sym typeface="Wingdings" panose="05000000000000000000" pitchFamily="2" charset="2"/>
              </a:rPr>
              <a:t>kinda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sort of  </a:t>
            </a:r>
            <a:r>
              <a:rPr lang="en-GB" sz="2200" dirty="0" err="1">
                <a:sym typeface="Wingdings" panose="05000000000000000000" pitchFamily="2" charset="2"/>
              </a:rPr>
              <a:t>sorta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interest  </a:t>
            </a:r>
            <a:r>
              <a:rPr lang="en-GB" sz="2200" dirty="0" err="1">
                <a:sym typeface="Wingdings" panose="05000000000000000000" pitchFamily="2" charset="2"/>
              </a:rPr>
              <a:t>int’rest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library  </a:t>
            </a:r>
            <a:r>
              <a:rPr lang="en-GB" sz="2200" dirty="0" err="1">
                <a:sym typeface="Wingdings" panose="05000000000000000000" pitchFamily="2" charset="2"/>
              </a:rPr>
              <a:t>lib’ry</a:t>
            </a:r>
            <a:endParaRPr lang="en-GB" sz="2200" dirty="0">
              <a:sym typeface="Wingdings" panose="05000000000000000000" pitchFamily="2" charset="2"/>
            </a:endParaRP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93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 (&amp; Dashes)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Mary </a:t>
            </a:r>
            <a:r>
              <a:rPr lang="en-GB" b="1" dirty="0">
                <a:solidFill>
                  <a:srgbClr val="FF0000"/>
                </a:solidFill>
              </a:rPr>
              <a:t>– </a:t>
            </a:r>
            <a:r>
              <a:rPr lang="en-GB" dirty="0">
                <a:solidFill>
                  <a:schemeClr val="tx1"/>
                </a:solidFill>
              </a:rPr>
              <a:t>an acrobat by night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set off to the supermarket for some fruit.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Mary nearly slipped as she looked down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there was a loud gasp from the audience below!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 hyphen… slightly different to the dash.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Dashes</a:t>
            </a:r>
            <a:r>
              <a:rPr lang="en-GB" sz="2000" dirty="0"/>
              <a:t> working in a similar way to brackets in that they are there to add extra information. </a:t>
            </a:r>
          </a:p>
          <a:p>
            <a:r>
              <a:rPr lang="en-GB" sz="2000" dirty="0"/>
              <a:t>A pair of dashes are much like the brackets. The extra information goes between them.</a:t>
            </a:r>
          </a:p>
          <a:p>
            <a:pPr marL="0" indent="0" algn="ctr">
              <a:buNone/>
            </a:pPr>
            <a:r>
              <a:rPr lang="en-GB" sz="2000" dirty="0"/>
              <a:t>The girls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Jess and Charlotte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played outside.</a:t>
            </a:r>
          </a:p>
          <a:p>
            <a:r>
              <a:rPr lang="en-GB" sz="2000" dirty="0"/>
              <a:t>A single dash can mark a pause in a sentence. It usually separates two main clauses.</a:t>
            </a:r>
          </a:p>
          <a:p>
            <a:pPr marL="0" indent="0" algn="ctr">
              <a:buNone/>
            </a:pPr>
            <a:r>
              <a:rPr lang="en-GB" sz="2000" dirty="0"/>
              <a:t>Sofia was plunged into the water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Danielle clung on to the rocks above with all her might! </a:t>
            </a:r>
          </a:p>
          <a:p>
            <a:r>
              <a:rPr lang="en-GB" sz="2000" dirty="0"/>
              <a:t>A </a:t>
            </a:r>
            <a:r>
              <a:rPr lang="en-GB" sz="2000" b="1" dirty="0">
                <a:solidFill>
                  <a:srgbClr val="FF0000"/>
                </a:solidFill>
              </a:rPr>
              <a:t>hyphen</a:t>
            </a:r>
            <a:r>
              <a:rPr lang="en-GB" sz="2000" dirty="0"/>
              <a:t> can be used to join two words together such as: over-excited; middle-aged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9028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012" t="25560" r="25115" b="42112"/>
          <a:stretch/>
        </p:blipFill>
        <p:spPr>
          <a:xfrm>
            <a:off x="778911" y="2208537"/>
            <a:ext cx="3793089" cy="170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7012" t="34526" r="34655" b="36289"/>
          <a:stretch/>
        </p:blipFill>
        <p:spPr>
          <a:xfrm>
            <a:off x="5141405" y="2213814"/>
            <a:ext cx="3373945" cy="1712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282" t="38319" r="30000" b="53405"/>
          <a:stretch/>
        </p:blipFill>
        <p:spPr>
          <a:xfrm>
            <a:off x="1524000" y="4024436"/>
            <a:ext cx="6199461" cy="7652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25231" t="49009" r="33217" b="33232"/>
          <a:stretch/>
        </p:blipFill>
        <p:spPr>
          <a:xfrm>
            <a:off x="2061096" y="4902444"/>
            <a:ext cx="5021806" cy="1430832"/>
          </a:xfrm>
          <a:prstGeom prst="rect">
            <a:avLst/>
          </a:prstGeom>
        </p:spPr>
      </p:pic>
      <p:sp>
        <p:nvSpPr>
          <p:cNvPr id="21" name="Arrow: Left 20">
            <a:hlinkClick r:id="rId7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828585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75" t="34160" r="34851" b="50392"/>
          <a:stretch/>
        </p:blipFill>
        <p:spPr>
          <a:xfrm>
            <a:off x="270793" y="2240686"/>
            <a:ext cx="4885896" cy="1255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24" t="36958" r="29030" b="35504"/>
          <a:stretch/>
        </p:blipFill>
        <p:spPr>
          <a:xfrm>
            <a:off x="1555846" y="3941178"/>
            <a:ext cx="6032310" cy="2420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8805" t="38190" r="31941" b="31698"/>
          <a:stretch/>
        </p:blipFill>
        <p:spPr>
          <a:xfrm>
            <a:off x="5283846" y="2008988"/>
            <a:ext cx="3589361" cy="18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18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24" t="40541" r="36344" b="50839"/>
          <a:stretch/>
        </p:blipFill>
        <p:spPr>
          <a:xfrm>
            <a:off x="2051002" y="2057718"/>
            <a:ext cx="4973756" cy="743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911" t="41660" r="29254" b="44908"/>
          <a:stretch/>
        </p:blipFill>
        <p:spPr>
          <a:xfrm>
            <a:off x="1907273" y="2843510"/>
            <a:ext cx="5329450" cy="997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149" t="28228" r="30597" b="48629"/>
          <a:stretch/>
        </p:blipFill>
        <p:spPr>
          <a:xfrm>
            <a:off x="2051002" y="3893144"/>
            <a:ext cx="5041995" cy="1757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3134" t="35380" r="29104" b="56141"/>
          <a:stretch/>
        </p:blipFill>
        <p:spPr>
          <a:xfrm>
            <a:off x="1528974" y="5703010"/>
            <a:ext cx="6086049" cy="72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13640"/>
            <a:ext cx="5435882" cy="4054917"/>
          </a:xfrm>
        </p:spPr>
        <p:txBody>
          <a:bodyPr>
            <a:normAutofit/>
          </a:bodyPr>
          <a:lstStyle/>
          <a:p>
            <a:r>
              <a:rPr lang="en-GB" sz="2000" dirty="0"/>
              <a:t>This might seem really obvious but there are a lot of mistakes made on a daily basis, by adults as well as children when it comes to basic sentence punctuation.</a:t>
            </a:r>
          </a:p>
          <a:p>
            <a:r>
              <a:rPr lang="en-GB" sz="2000" dirty="0"/>
              <a:t>A capital letter is needed: at the beginning of a sentence, for the name of a place, person or thing (a proper noun), the word ‘I.’</a:t>
            </a:r>
          </a:p>
          <a:p>
            <a:r>
              <a:rPr lang="en-GB" sz="2000" dirty="0"/>
              <a:t>Full stops are required to finish a sentence. They allow the reader time to stop, breathe and think. Avoid using commas where full stops should go.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650" y="87854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e wanted to catch fish.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 lake was very big.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chemeClr val="tx1"/>
                </a:solidFill>
              </a:rPr>
              <a:t>arren and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r </a:t>
            </a:r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unter were good at football.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hey wanted to play for 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dirty="0">
                <a:solidFill>
                  <a:schemeClr val="tx1"/>
                </a:solidFill>
              </a:rPr>
              <a:t>arcelona in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pain.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ello lessons begin on the 1</a:t>
            </a:r>
            <a:r>
              <a:rPr lang="en-GB" baseline="30000" dirty="0">
                <a:solidFill>
                  <a:schemeClr val="tx1"/>
                </a:solidFill>
              </a:rPr>
              <a:t>st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uesday in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arch.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96910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99" t="43675" r="31119" b="33206"/>
          <a:stretch/>
        </p:blipFill>
        <p:spPr>
          <a:xfrm>
            <a:off x="1972100" y="2106312"/>
            <a:ext cx="5199798" cy="1838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98" t="39646" r="38358" b="53078"/>
          <a:stretch/>
        </p:blipFill>
        <p:spPr>
          <a:xfrm>
            <a:off x="1637730" y="4067523"/>
            <a:ext cx="5868538" cy="783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239" t="35380" r="31269" b="47146"/>
          <a:stretch/>
        </p:blipFill>
        <p:spPr>
          <a:xfrm>
            <a:off x="2139286" y="4981531"/>
            <a:ext cx="4865427" cy="13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2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163" t="31201" r="34183" b="60270"/>
          <a:stretch/>
        </p:blipFill>
        <p:spPr>
          <a:xfrm>
            <a:off x="628649" y="2139577"/>
            <a:ext cx="5604809" cy="78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1373" t="41005" r="27908" b="16316"/>
          <a:stretch/>
        </p:blipFill>
        <p:spPr>
          <a:xfrm>
            <a:off x="4833591" y="3363453"/>
            <a:ext cx="3928610" cy="2745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2157" t="52966" r="34781" b="27720"/>
          <a:stretch/>
        </p:blipFill>
        <p:spPr>
          <a:xfrm>
            <a:off x="628650" y="3073792"/>
            <a:ext cx="4068856" cy="1584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1242" t="38162" r="34902" b="45172"/>
          <a:stretch/>
        </p:blipFill>
        <p:spPr>
          <a:xfrm>
            <a:off x="628648" y="4773305"/>
            <a:ext cx="4068857" cy="1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5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32" t="23555" r="39085" b="26837"/>
          <a:stretch/>
        </p:blipFill>
        <p:spPr>
          <a:xfrm>
            <a:off x="4673602" y="2208536"/>
            <a:ext cx="4273176" cy="3938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64" t="48946" r="40065" b="42132"/>
          <a:stretch/>
        </p:blipFill>
        <p:spPr>
          <a:xfrm>
            <a:off x="197222" y="2208536"/>
            <a:ext cx="4348589" cy="743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163" t="36220" r="41896" b="42426"/>
          <a:stretch/>
        </p:blipFill>
        <p:spPr>
          <a:xfrm>
            <a:off x="197222" y="3037181"/>
            <a:ext cx="4348589" cy="18792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1634" t="47478" r="33268" b="34976"/>
          <a:stretch/>
        </p:blipFill>
        <p:spPr>
          <a:xfrm>
            <a:off x="644315" y="5027470"/>
            <a:ext cx="3454402" cy="106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87" t="38405" r="31149" b="37457"/>
          <a:stretch/>
        </p:blipFill>
        <p:spPr>
          <a:xfrm>
            <a:off x="126125" y="2000557"/>
            <a:ext cx="4713889" cy="174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943" t="51078" r="39425" b="24612"/>
          <a:stretch/>
        </p:blipFill>
        <p:spPr>
          <a:xfrm>
            <a:off x="5134217" y="2013876"/>
            <a:ext cx="3815853" cy="1735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30" t="16013" r="34942" b="70021"/>
          <a:stretch/>
        </p:blipFill>
        <p:spPr>
          <a:xfrm>
            <a:off x="126125" y="3794074"/>
            <a:ext cx="4713889" cy="1102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5230" t="58118" r="37816" b="33578"/>
          <a:stretch/>
        </p:blipFill>
        <p:spPr>
          <a:xfrm>
            <a:off x="2215055" y="5012011"/>
            <a:ext cx="4713889" cy="706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25173" t="17292" r="35977" b="67746"/>
          <a:stretch/>
        </p:blipFill>
        <p:spPr>
          <a:xfrm>
            <a:off x="4960882" y="3846040"/>
            <a:ext cx="3989188" cy="1024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26322" t="51854" r="30575" b="38491"/>
          <a:stretch/>
        </p:blipFill>
        <p:spPr>
          <a:xfrm>
            <a:off x="2243470" y="5773625"/>
            <a:ext cx="4662624" cy="6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2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29" t="37354" r="29011" b="35611"/>
          <a:stretch/>
        </p:blipFill>
        <p:spPr>
          <a:xfrm>
            <a:off x="2110082" y="2063919"/>
            <a:ext cx="4923835" cy="193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37354" r="32790" b="56541"/>
          <a:stretch/>
        </p:blipFill>
        <p:spPr>
          <a:xfrm>
            <a:off x="1306583" y="4075157"/>
            <a:ext cx="6530831" cy="63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116" t="34389" r="40872" b="50873"/>
          <a:stretch/>
        </p:blipFill>
        <p:spPr>
          <a:xfrm>
            <a:off x="2110080" y="4786732"/>
            <a:ext cx="4923835" cy="142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47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944" t="42716" r="31033" b="48491"/>
          <a:stretch/>
        </p:blipFill>
        <p:spPr>
          <a:xfrm>
            <a:off x="2243470" y="2208537"/>
            <a:ext cx="4808483" cy="64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172" t="35380" r="39943" b="54699"/>
          <a:stretch/>
        </p:blipFill>
        <p:spPr>
          <a:xfrm>
            <a:off x="2243470" y="2943788"/>
            <a:ext cx="4808483" cy="911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87" t="43319" r="37184" b="49181"/>
          <a:stretch/>
        </p:blipFill>
        <p:spPr>
          <a:xfrm>
            <a:off x="2243470" y="3950457"/>
            <a:ext cx="4793725" cy="63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5172" t="36164" r="35460" b="56077"/>
          <a:stretch/>
        </p:blipFill>
        <p:spPr>
          <a:xfrm>
            <a:off x="2243470" y="4684087"/>
            <a:ext cx="4796959" cy="630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25287" t="47026" r="36207" b="42675"/>
          <a:stretch/>
        </p:blipFill>
        <p:spPr>
          <a:xfrm>
            <a:off x="2238214" y="5364219"/>
            <a:ext cx="4798981" cy="8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977" t="24582" r="39828" b="68405"/>
          <a:stretch/>
        </p:blipFill>
        <p:spPr>
          <a:xfrm>
            <a:off x="2243470" y="2157364"/>
            <a:ext cx="4898390" cy="669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150" t="24582" r="37701" b="67285"/>
          <a:stretch/>
        </p:blipFill>
        <p:spPr>
          <a:xfrm>
            <a:off x="2243470" y="2952974"/>
            <a:ext cx="4898390" cy="734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229" t="33768" r="42012" b="58582"/>
          <a:stretch/>
        </p:blipFill>
        <p:spPr>
          <a:xfrm>
            <a:off x="2243470" y="3813621"/>
            <a:ext cx="4898390" cy="762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1954" t="49526" r="33564" b="33836"/>
          <a:stretch/>
        </p:blipFill>
        <p:spPr>
          <a:xfrm>
            <a:off x="2243470" y="4702161"/>
            <a:ext cx="4898390" cy="157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0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&amp; Past Tense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77" t="58233" r="32816" b="29698"/>
          <a:stretch/>
        </p:blipFill>
        <p:spPr>
          <a:xfrm>
            <a:off x="2128834" y="2056329"/>
            <a:ext cx="4771696" cy="931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265" t="45216" r="34483" b="32112"/>
          <a:stretch/>
        </p:blipFill>
        <p:spPr>
          <a:xfrm>
            <a:off x="212918" y="3095729"/>
            <a:ext cx="4559351" cy="167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6092" t="42888" r="33161" b="34642"/>
          <a:stretch/>
        </p:blipFill>
        <p:spPr>
          <a:xfrm>
            <a:off x="212919" y="4834517"/>
            <a:ext cx="4559351" cy="1676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2529" t="26336" r="30402" b="34957"/>
          <a:stretch/>
        </p:blipFill>
        <p:spPr>
          <a:xfrm>
            <a:off x="4949785" y="3368998"/>
            <a:ext cx="3901489" cy="27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8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Subordination/Coordination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850" t="19181" r="30000" b="53491"/>
          <a:stretch/>
        </p:blipFill>
        <p:spPr>
          <a:xfrm>
            <a:off x="191069" y="2331797"/>
            <a:ext cx="4413014" cy="189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436" t="34265" r="34218" b="19463"/>
          <a:stretch/>
        </p:blipFill>
        <p:spPr>
          <a:xfrm>
            <a:off x="4737003" y="2331797"/>
            <a:ext cx="4215927" cy="1865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0793" t="40186" r="24847" b="39858"/>
          <a:stretch/>
        </p:blipFill>
        <p:spPr>
          <a:xfrm>
            <a:off x="1914055" y="4248342"/>
            <a:ext cx="5315890" cy="92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2833" t="27192" r="15491" b="46875"/>
          <a:stretch/>
        </p:blipFill>
        <p:spPr>
          <a:xfrm>
            <a:off x="2089110" y="5210325"/>
            <a:ext cx="5029945" cy="11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6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&amp; Statements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17292" r="39023" b="59268"/>
          <a:stretch/>
        </p:blipFill>
        <p:spPr>
          <a:xfrm>
            <a:off x="283779" y="2065770"/>
            <a:ext cx="4120056" cy="178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15" t="41595" r="39943" b="36164"/>
          <a:stretch/>
        </p:blipFill>
        <p:spPr>
          <a:xfrm>
            <a:off x="4638631" y="2065770"/>
            <a:ext cx="4221590" cy="1791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4582" r="33908" b="58060"/>
          <a:stretch/>
        </p:blipFill>
        <p:spPr>
          <a:xfrm>
            <a:off x="283779" y="3933684"/>
            <a:ext cx="3279228" cy="1102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2241" t="22693" r="33621" b="45152"/>
          <a:stretch/>
        </p:blipFill>
        <p:spPr>
          <a:xfrm>
            <a:off x="5596759" y="3966129"/>
            <a:ext cx="3263462" cy="204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1437" t="39354" r="32701" b="40996"/>
          <a:stretch/>
        </p:blipFill>
        <p:spPr>
          <a:xfrm>
            <a:off x="283779" y="5144883"/>
            <a:ext cx="3279228" cy="119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57144"/>
            <a:ext cx="5435882" cy="4132000"/>
          </a:xfrm>
        </p:spPr>
        <p:txBody>
          <a:bodyPr>
            <a:normAutofit/>
          </a:bodyPr>
          <a:lstStyle/>
          <a:p>
            <a:r>
              <a:rPr lang="en-GB" sz="2000" dirty="0"/>
              <a:t>Verbs are doing or action words</a:t>
            </a:r>
          </a:p>
          <a:p>
            <a:r>
              <a:rPr lang="en-GB" sz="2000" dirty="0"/>
              <a:t>They tell you what a person or thing is doing or being. It’s not always obvious, for example: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am</a:t>
            </a:r>
            <a:r>
              <a:rPr lang="en-GB" sz="2000" dirty="0"/>
              <a:t> an artist. </a:t>
            </a:r>
          </a:p>
          <a:p>
            <a:r>
              <a:rPr lang="en-GB" sz="2000" dirty="0"/>
              <a:t>Whoever is doing the verb is the subject.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7030A0"/>
                </a:solidFill>
              </a:rPr>
              <a:t>The girl </a:t>
            </a:r>
            <a:r>
              <a:rPr lang="en-GB" sz="2000" b="1" dirty="0">
                <a:solidFill>
                  <a:srgbClr val="FF0000"/>
                </a:solidFill>
              </a:rPr>
              <a:t>talks</a:t>
            </a:r>
            <a:r>
              <a:rPr lang="en-GB" sz="2000" dirty="0"/>
              <a:t> loudly.</a:t>
            </a:r>
          </a:p>
          <a:p>
            <a:r>
              <a:rPr lang="en-GB" sz="2000" dirty="0"/>
              <a:t>Verbs change depending on who is doing them.</a:t>
            </a:r>
          </a:p>
          <a:p>
            <a:pPr marL="0" indent="0" algn="ctr">
              <a:buNone/>
            </a:pPr>
            <a:r>
              <a:rPr lang="en-GB" sz="2000" dirty="0"/>
              <a:t>I look confused. &gt; It look</a:t>
            </a:r>
            <a:r>
              <a:rPr lang="en-GB" sz="2000" b="1" u="sng" dirty="0"/>
              <a:t>s</a:t>
            </a:r>
            <a:r>
              <a:rPr lang="en-GB" sz="2000" dirty="0"/>
              <a:t> confused.</a:t>
            </a:r>
          </a:p>
          <a:p>
            <a:pPr marL="0" indent="0" algn="ctr">
              <a:buNone/>
            </a:pPr>
            <a:r>
              <a:rPr lang="en-GB" sz="2000" dirty="0"/>
              <a:t>She sell</a:t>
            </a:r>
            <a:r>
              <a:rPr lang="en-GB" sz="2000" b="1" u="sng" dirty="0"/>
              <a:t>s</a:t>
            </a:r>
            <a:r>
              <a:rPr lang="en-GB" sz="2000" dirty="0"/>
              <a:t> seashells. &gt; They sell seashells.</a:t>
            </a:r>
          </a:p>
          <a:p>
            <a:pPr marL="0" indent="0" algn="ctr">
              <a:buNone/>
            </a:pPr>
            <a:r>
              <a:rPr lang="en-GB" sz="2000" dirty="0"/>
              <a:t>He </a:t>
            </a:r>
            <a:r>
              <a:rPr lang="en-GB" sz="2000" b="1" u="sng" dirty="0"/>
              <a:t>tries</a:t>
            </a:r>
            <a:r>
              <a:rPr lang="en-GB" sz="2000" dirty="0"/>
              <a:t> the sandwiches. &gt; We </a:t>
            </a:r>
            <a:r>
              <a:rPr lang="en-GB" sz="2000" b="1" u="sng" dirty="0"/>
              <a:t>try</a:t>
            </a:r>
            <a:r>
              <a:rPr lang="en-GB" sz="2000" dirty="0"/>
              <a:t> the sandwiches.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6 - 9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84244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Extra:</a:t>
            </a:r>
          </a:p>
          <a:p>
            <a:r>
              <a:rPr lang="en-GB" dirty="0">
                <a:solidFill>
                  <a:schemeClr val="tx1"/>
                </a:solidFill>
              </a:rPr>
              <a:t>Verb tenses tell you when something happens, for example…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talked</a:t>
            </a:r>
            <a:r>
              <a:rPr lang="en-GB" dirty="0">
                <a:solidFill>
                  <a:schemeClr val="tx1"/>
                </a:solidFill>
              </a:rPr>
              <a:t>. (PAST)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</a:t>
            </a:r>
            <a:r>
              <a:rPr lang="en-GB" dirty="0">
                <a:solidFill>
                  <a:schemeClr val="tx1"/>
                </a:solidFill>
              </a:rPr>
              <a:t>. (PRESENT)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will talk</a:t>
            </a:r>
            <a:r>
              <a:rPr lang="en-GB" dirty="0">
                <a:solidFill>
                  <a:schemeClr val="tx1"/>
                </a:solidFill>
              </a:rPr>
              <a:t>. (FUTURE) </a:t>
            </a:r>
          </a:p>
          <a:p>
            <a:r>
              <a:rPr lang="en-GB" dirty="0">
                <a:solidFill>
                  <a:schemeClr val="tx1"/>
                </a:solidFill>
              </a:rPr>
              <a:t>Not all ‘past’ add ‘–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’</a:t>
            </a:r>
          </a:p>
          <a:p>
            <a:r>
              <a:rPr lang="en-GB" dirty="0">
                <a:solidFill>
                  <a:schemeClr val="tx1"/>
                </a:solidFill>
              </a:rPr>
              <a:t>go &gt; went; eat &gt; ate; take &gt; took; do &gt; did; have &gt; had; see &gt; saw; etc.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346506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Continuous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702" t="31250" r="32356" b="31853"/>
          <a:stretch/>
        </p:blipFill>
        <p:spPr>
          <a:xfrm>
            <a:off x="735723" y="2123090"/>
            <a:ext cx="3652345" cy="22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3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46767" r="31494" b="41681"/>
          <a:stretch/>
        </p:blipFill>
        <p:spPr>
          <a:xfrm>
            <a:off x="2017236" y="2206692"/>
            <a:ext cx="5091209" cy="893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30" t="39009" r="35000" b="51939"/>
          <a:stretch/>
        </p:blipFill>
        <p:spPr>
          <a:xfrm>
            <a:off x="2017237" y="3238976"/>
            <a:ext cx="5091209" cy="772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45388" r="32011" b="43750"/>
          <a:stretch/>
        </p:blipFill>
        <p:spPr>
          <a:xfrm>
            <a:off x="2017237" y="4146331"/>
            <a:ext cx="5109526" cy="861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943" t="42974" r="29942" b="41401"/>
          <a:stretch/>
        </p:blipFill>
        <p:spPr>
          <a:xfrm>
            <a:off x="2017237" y="5155324"/>
            <a:ext cx="5109526" cy="117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7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218" t="51595" r="29483" b="25474"/>
          <a:stretch/>
        </p:blipFill>
        <p:spPr>
          <a:xfrm>
            <a:off x="446686" y="3891404"/>
            <a:ext cx="4325007" cy="139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562" t="16681" r="33966" b="64620"/>
          <a:stretch/>
        </p:blipFill>
        <p:spPr>
          <a:xfrm>
            <a:off x="4925905" y="2448395"/>
            <a:ext cx="3974705" cy="1249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4942" t="35380" r="34196" b="55992"/>
          <a:stretch/>
        </p:blipFill>
        <p:spPr>
          <a:xfrm>
            <a:off x="2107817" y="5432614"/>
            <a:ext cx="4928365" cy="693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5115" t="33892" r="39081" b="55043"/>
          <a:stretch/>
        </p:blipFill>
        <p:spPr>
          <a:xfrm>
            <a:off x="4964644" y="3891404"/>
            <a:ext cx="3935966" cy="81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9190" t="36020" r="31505" b="33059"/>
          <a:stretch/>
        </p:blipFill>
        <p:spPr>
          <a:xfrm>
            <a:off x="446686" y="2430441"/>
            <a:ext cx="4325007" cy="12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5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230" t="28784" r="30027" b="28892"/>
          <a:stretch/>
        </p:blipFill>
        <p:spPr>
          <a:xfrm>
            <a:off x="191069" y="2152591"/>
            <a:ext cx="4834704" cy="1804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669" t="20011" r="13751" b="19463"/>
          <a:stretch/>
        </p:blipFill>
        <p:spPr>
          <a:xfrm>
            <a:off x="191069" y="4096502"/>
            <a:ext cx="4834704" cy="217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545" t="19573" r="21642" b="10471"/>
          <a:stretch/>
        </p:blipFill>
        <p:spPr>
          <a:xfrm>
            <a:off x="5212533" y="4103871"/>
            <a:ext cx="3740398" cy="2169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560" t="16941" r="31874" b="41392"/>
          <a:stretch/>
        </p:blipFill>
        <p:spPr>
          <a:xfrm>
            <a:off x="5212534" y="2152590"/>
            <a:ext cx="3740398" cy="175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11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Perfect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230" t="49526" r="40058" b="28577"/>
          <a:stretch/>
        </p:blipFill>
        <p:spPr>
          <a:xfrm>
            <a:off x="300252" y="2154620"/>
            <a:ext cx="4065548" cy="1835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999" t="48233" r="35345" b="27284"/>
          <a:stretch/>
        </p:blipFill>
        <p:spPr>
          <a:xfrm>
            <a:off x="4694198" y="2196336"/>
            <a:ext cx="4149550" cy="1793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5173" t="23578" r="31724" b="55474"/>
          <a:stretch/>
        </p:blipFill>
        <p:spPr>
          <a:xfrm>
            <a:off x="300252" y="4273205"/>
            <a:ext cx="4346028" cy="1408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2937" t="32043" r="17169" b="33815"/>
          <a:stretch/>
        </p:blipFill>
        <p:spPr>
          <a:xfrm>
            <a:off x="4694198" y="4273205"/>
            <a:ext cx="4149550" cy="13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2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752" t="45669" r="25710" b="32402"/>
          <a:stretch/>
        </p:blipFill>
        <p:spPr>
          <a:xfrm>
            <a:off x="191069" y="2061923"/>
            <a:ext cx="5582652" cy="1335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998" t="36459" r="38410" b="43805"/>
          <a:stretch/>
        </p:blipFill>
        <p:spPr>
          <a:xfrm>
            <a:off x="191069" y="3548289"/>
            <a:ext cx="4710460" cy="135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629" t="42379" r="36314" b="25165"/>
          <a:stretch/>
        </p:blipFill>
        <p:spPr>
          <a:xfrm>
            <a:off x="5102825" y="3722536"/>
            <a:ext cx="3850106" cy="1711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9436" t="48082" r="52959" b="17489"/>
          <a:stretch/>
        </p:blipFill>
        <p:spPr>
          <a:xfrm>
            <a:off x="5953058" y="2061923"/>
            <a:ext cx="2999873" cy="1544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9190" t="41722" r="30273" b="32839"/>
          <a:stretch/>
        </p:blipFill>
        <p:spPr>
          <a:xfrm>
            <a:off x="191069" y="5057184"/>
            <a:ext cx="5325979" cy="1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06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Inverted 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40186" r="39520" b="24726"/>
          <a:stretch/>
        </p:blipFill>
        <p:spPr>
          <a:xfrm>
            <a:off x="160419" y="2752903"/>
            <a:ext cx="4411581" cy="1704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559" t="42599" r="30642" b="38322"/>
          <a:stretch/>
        </p:blipFill>
        <p:spPr>
          <a:xfrm>
            <a:off x="1235240" y="4595259"/>
            <a:ext cx="6272464" cy="1125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122" t="49178" r="31506" b="19682"/>
          <a:stretch/>
        </p:blipFill>
        <p:spPr>
          <a:xfrm>
            <a:off x="4683147" y="2221079"/>
            <a:ext cx="4385982" cy="16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5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793" t="25056" r="14244" b="23848"/>
          <a:stretch/>
        </p:blipFill>
        <p:spPr>
          <a:xfrm>
            <a:off x="2301408" y="2123540"/>
            <a:ext cx="5202919" cy="203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792" t="34923" r="13998" b="10910"/>
          <a:stretch/>
        </p:blipFill>
        <p:spPr>
          <a:xfrm>
            <a:off x="2301409" y="4229875"/>
            <a:ext cx="5202920" cy="21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5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59" t="51589" r="31013" b="26481"/>
          <a:stretch/>
        </p:blipFill>
        <p:spPr>
          <a:xfrm>
            <a:off x="1668378" y="2176595"/>
            <a:ext cx="5807242" cy="1204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518" t="35214" r="14966" b="32883"/>
          <a:stretch/>
        </p:blipFill>
        <p:spPr>
          <a:xfrm>
            <a:off x="1668378" y="3451958"/>
            <a:ext cx="5807242" cy="1470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8" y="5018636"/>
            <a:ext cx="5807242" cy="13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9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302" t="35028" r="31223" b="28965"/>
          <a:stretch/>
        </p:blipFill>
        <p:spPr>
          <a:xfrm>
            <a:off x="191070" y="2503886"/>
            <a:ext cx="4640238" cy="157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16" t="30737" r="35315" b="30643"/>
          <a:stretch/>
        </p:blipFill>
        <p:spPr>
          <a:xfrm>
            <a:off x="204717" y="4179934"/>
            <a:ext cx="4626591" cy="182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575" t="25326" r="45909" b="19822"/>
          <a:stretch/>
        </p:blipFill>
        <p:spPr>
          <a:xfrm>
            <a:off x="4954136" y="2063834"/>
            <a:ext cx="3998794" cy="2595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1189" t="35774" r="21785" b="16651"/>
          <a:stretch/>
        </p:blipFill>
        <p:spPr>
          <a:xfrm>
            <a:off x="4954136" y="4774538"/>
            <a:ext cx="4014029" cy="16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5" y="1293138"/>
            <a:ext cx="5654565" cy="427622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Adjectives describe a noun. You can use more than one. Adjectives can be placed before the noun or even at the end of a sentence.</a:t>
            </a:r>
          </a:p>
          <a:p>
            <a:pPr marL="0" indent="0" algn="ctr">
              <a:buNone/>
            </a:pPr>
            <a:r>
              <a:rPr lang="en-GB" sz="2000" dirty="0"/>
              <a:t>The worm is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. 	I found a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 worm.</a:t>
            </a:r>
          </a:p>
          <a:p>
            <a:r>
              <a:rPr lang="en-GB" sz="2000" dirty="0"/>
              <a:t>Adjectives can be used to create a noun phrase: that is a phrase with a noun and any words that describe it.</a:t>
            </a:r>
          </a:p>
          <a:p>
            <a:pPr marL="0" indent="0" algn="ctr">
              <a:buNone/>
            </a:pPr>
            <a:r>
              <a:rPr lang="en-GB" sz="2000" dirty="0"/>
              <a:t>Alex hid from the </a:t>
            </a:r>
            <a:r>
              <a:rPr lang="en-GB" sz="2000" b="1" dirty="0">
                <a:solidFill>
                  <a:srgbClr val="FF0000"/>
                </a:solidFill>
              </a:rPr>
              <a:t>ugly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strange</a:t>
            </a:r>
            <a:r>
              <a:rPr lang="en-GB" sz="2000" dirty="0"/>
              <a:t> creature.</a:t>
            </a:r>
          </a:p>
          <a:p>
            <a:r>
              <a:rPr lang="en-GB" sz="2000" dirty="0"/>
              <a:t>Adjectives can also be </a:t>
            </a:r>
            <a:r>
              <a:rPr lang="en-GB" sz="2000" b="1" dirty="0">
                <a:solidFill>
                  <a:srgbClr val="FF0000"/>
                </a:solidFill>
              </a:rPr>
              <a:t>comparatives/superlatives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/>
              <a:t>Comparative: the bike is </a:t>
            </a:r>
            <a:r>
              <a:rPr lang="en-GB" sz="2000" u="sng" dirty="0"/>
              <a:t>newer, bigger, better, lighter</a:t>
            </a:r>
          </a:p>
          <a:p>
            <a:pPr marL="0" indent="0">
              <a:buNone/>
            </a:pPr>
            <a:r>
              <a:rPr lang="en-GB" sz="2000" dirty="0"/>
              <a:t>Superlative: the alien is the </a:t>
            </a:r>
            <a:r>
              <a:rPr lang="en-GB" sz="2000" u="sng" dirty="0"/>
              <a:t>ugliest, laziest, worst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Compound Adjectives</a:t>
            </a:r>
            <a:r>
              <a:rPr lang="en-GB" sz="2000" dirty="0"/>
              <a:t>: ill-fated, two-seater, free-range (these adjectives contain a hyphen)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 &amp; 11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76222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handsome</a:t>
            </a:r>
            <a:r>
              <a:rPr lang="en-GB" dirty="0">
                <a:solidFill>
                  <a:schemeClr val="tx1"/>
                </a:solidFill>
              </a:rPr>
              <a:t> prince looked for the </a:t>
            </a:r>
            <a:r>
              <a:rPr lang="en-GB" b="1" dirty="0">
                <a:solidFill>
                  <a:srgbClr val="FF0000"/>
                </a:solidFill>
              </a:rPr>
              <a:t>beautiful</a:t>
            </a:r>
            <a:r>
              <a:rPr lang="en-GB" dirty="0">
                <a:solidFill>
                  <a:schemeClr val="tx1"/>
                </a:solidFill>
              </a:rPr>
              <a:t> princess.</a:t>
            </a:r>
          </a:p>
          <a:p>
            <a:r>
              <a:rPr lang="en-GB" dirty="0">
                <a:solidFill>
                  <a:schemeClr val="tx1"/>
                </a:solidFill>
              </a:rPr>
              <a:t>The frog was </a:t>
            </a:r>
            <a:r>
              <a:rPr lang="en-GB" b="1" dirty="0">
                <a:solidFill>
                  <a:srgbClr val="FF0000"/>
                </a:solidFill>
              </a:rPr>
              <a:t>green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rgbClr val="FF0000"/>
                </a:solidFill>
              </a:rPr>
              <a:t>slimy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My house is </a:t>
            </a:r>
            <a:r>
              <a:rPr lang="en-GB" b="1" dirty="0">
                <a:solidFill>
                  <a:srgbClr val="FF0000"/>
                </a:solidFill>
              </a:rPr>
              <a:t>more expensive</a:t>
            </a:r>
            <a:r>
              <a:rPr lang="en-GB" dirty="0">
                <a:solidFill>
                  <a:schemeClr val="tx1"/>
                </a:solidFill>
              </a:rPr>
              <a:t> than yours.</a:t>
            </a:r>
          </a:p>
          <a:p>
            <a:r>
              <a:rPr lang="en-GB" dirty="0">
                <a:solidFill>
                  <a:schemeClr val="tx1"/>
                </a:solidFill>
              </a:rPr>
              <a:t>Vanilla is the </a:t>
            </a:r>
            <a:r>
              <a:rPr lang="en-GB" b="1" dirty="0">
                <a:solidFill>
                  <a:srgbClr val="FF0000"/>
                </a:solidFill>
              </a:rPr>
              <a:t>least popular</a:t>
            </a:r>
            <a:r>
              <a:rPr lang="en-GB" dirty="0">
                <a:solidFill>
                  <a:schemeClr val="tx1"/>
                </a:solidFill>
              </a:rPr>
              <a:t> flavour ice-cream.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867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980" t="38386" r="27134" b="46875"/>
          <a:stretch/>
        </p:blipFill>
        <p:spPr>
          <a:xfrm>
            <a:off x="2150563" y="2065456"/>
            <a:ext cx="4842873" cy="64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561" t="27192" r="19476" b="13853"/>
          <a:stretch/>
        </p:blipFill>
        <p:spPr>
          <a:xfrm>
            <a:off x="2150563" y="2846408"/>
            <a:ext cx="4842873" cy="229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0665" t="41138" r="23253" b="34049"/>
          <a:stretch/>
        </p:blipFill>
        <p:spPr>
          <a:xfrm>
            <a:off x="2150563" y="5280435"/>
            <a:ext cx="4842873" cy="10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83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36020" r="29657" b="29112"/>
          <a:stretch/>
        </p:blipFill>
        <p:spPr>
          <a:xfrm>
            <a:off x="191143" y="2482493"/>
            <a:ext cx="4523864" cy="1456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259" t="24177" r="17080" b="20121"/>
          <a:stretch/>
        </p:blipFill>
        <p:spPr>
          <a:xfrm>
            <a:off x="596987" y="4079806"/>
            <a:ext cx="4026568" cy="20787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135" t="27248" r="30026" b="44901"/>
          <a:stretch/>
        </p:blipFill>
        <p:spPr>
          <a:xfrm>
            <a:off x="4699175" y="4331887"/>
            <a:ext cx="4297781" cy="1386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1642" t="31634" r="12888" b="23191"/>
          <a:stretch/>
        </p:blipFill>
        <p:spPr>
          <a:xfrm>
            <a:off x="4806459" y="2482493"/>
            <a:ext cx="4188141" cy="16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3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72" t="25819" r="30460" b="66164"/>
          <a:stretch/>
        </p:blipFill>
        <p:spPr>
          <a:xfrm>
            <a:off x="1476421" y="2085035"/>
            <a:ext cx="6191158" cy="745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126" t="24582" r="32873" b="49612"/>
          <a:stretch/>
        </p:blipFill>
        <p:spPr>
          <a:xfrm>
            <a:off x="998811" y="2968216"/>
            <a:ext cx="3365281" cy="165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9354" r="34540" b="44870"/>
          <a:stretch/>
        </p:blipFill>
        <p:spPr>
          <a:xfrm>
            <a:off x="4734253" y="2963916"/>
            <a:ext cx="3261491" cy="1658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1436" t="34181" r="33276" b="40646"/>
          <a:stretch/>
        </p:blipFill>
        <p:spPr>
          <a:xfrm>
            <a:off x="2811517" y="4755452"/>
            <a:ext cx="3520966" cy="16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1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08" t="54698" r="29253" b="36940"/>
          <a:stretch/>
        </p:blipFill>
        <p:spPr>
          <a:xfrm>
            <a:off x="1061741" y="2119987"/>
            <a:ext cx="7020518" cy="835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42234" r="33850" b="25302"/>
          <a:stretch/>
        </p:blipFill>
        <p:spPr>
          <a:xfrm>
            <a:off x="665326" y="3180140"/>
            <a:ext cx="4146575" cy="2221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09" t="47802" r="32759" b="15800"/>
          <a:stretch/>
        </p:blipFill>
        <p:spPr>
          <a:xfrm>
            <a:off x="5293819" y="3182702"/>
            <a:ext cx="3258207" cy="22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5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76" t="24582" r="29310" b="49870"/>
          <a:stretch/>
        </p:blipFill>
        <p:spPr>
          <a:xfrm>
            <a:off x="509751" y="2152783"/>
            <a:ext cx="4335517" cy="1557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72" t="35380" r="31437" b="55043"/>
          <a:stretch/>
        </p:blipFill>
        <p:spPr>
          <a:xfrm>
            <a:off x="509751" y="3869678"/>
            <a:ext cx="4335517" cy="725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678" t="35380" r="35460" b="22888"/>
          <a:stretch/>
        </p:blipFill>
        <p:spPr>
          <a:xfrm>
            <a:off x="4964167" y="2152783"/>
            <a:ext cx="3736428" cy="2543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2644" t="29904" r="29023" b="45388"/>
          <a:stretch/>
        </p:blipFill>
        <p:spPr>
          <a:xfrm>
            <a:off x="509751" y="4696761"/>
            <a:ext cx="4335517" cy="147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5115" t="34466" r="36724" b="56250"/>
          <a:stretch/>
        </p:blipFill>
        <p:spPr>
          <a:xfrm>
            <a:off x="4964168" y="4869550"/>
            <a:ext cx="3736428" cy="62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2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782" t="37888" r="32012" b="24957"/>
          <a:stretch/>
        </p:blipFill>
        <p:spPr>
          <a:xfrm>
            <a:off x="4858854" y="2314042"/>
            <a:ext cx="3964190" cy="271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1323" t="21940" r="31263" b="41767"/>
          <a:stretch/>
        </p:blipFill>
        <p:spPr>
          <a:xfrm>
            <a:off x="378372" y="2314042"/>
            <a:ext cx="4193628" cy="27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942" t="36681" r="31782" b="46854"/>
          <a:stretch/>
        </p:blipFill>
        <p:spPr>
          <a:xfrm>
            <a:off x="575197" y="2223333"/>
            <a:ext cx="5239896" cy="1329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35991" r="37012" b="54785"/>
          <a:stretch/>
        </p:blipFill>
        <p:spPr>
          <a:xfrm>
            <a:off x="575197" y="5552021"/>
            <a:ext cx="4795300" cy="77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35380" r="31667" b="25315"/>
          <a:stretch/>
        </p:blipFill>
        <p:spPr>
          <a:xfrm>
            <a:off x="4760697" y="3027485"/>
            <a:ext cx="4004930" cy="23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6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50647" r="34138" b="19483"/>
          <a:stretch/>
        </p:blipFill>
        <p:spPr>
          <a:xfrm>
            <a:off x="665326" y="2208537"/>
            <a:ext cx="4111626" cy="2006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1264" t="47285" r="31552" b="10914"/>
          <a:stretch/>
        </p:blipFill>
        <p:spPr>
          <a:xfrm>
            <a:off x="4918841" y="2208537"/>
            <a:ext cx="3704897" cy="2023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943" t="35380" r="33161" b="27629"/>
          <a:stretch/>
        </p:blipFill>
        <p:spPr>
          <a:xfrm>
            <a:off x="665326" y="4321574"/>
            <a:ext cx="3649904" cy="214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4536" t="39871" r="29252" b="25043"/>
          <a:stretch/>
        </p:blipFill>
        <p:spPr>
          <a:xfrm>
            <a:off x="4398091" y="4326273"/>
            <a:ext cx="4225647" cy="213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9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114" t="47716" r="30518" b="44611"/>
          <a:stretch/>
        </p:blipFill>
        <p:spPr>
          <a:xfrm>
            <a:off x="1934035" y="2208537"/>
            <a:ext cx="5275930" cy="608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00" t="44612" r="38161" b="47198"/>
          <a:stretch/>
        </p:blipFill>
        <p:spPr>
          <a:xfrm>
            <a:off x="1934035" y="2962235"/>
            <a:ext cx="5275930" cy="78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5058" t="38233" r="29367" b="42371"/>
          <a:stretch/>
        </p:blipFill>
        <p:spPr>
          <a:xfrm>
            <a:off x="304800" y="3916730"/>
            <a:ext cx="4167352" cy="137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536" t="39957" r="29022" b="37370"/>
          <a:stretch/>
        </p:blipFill>
        <p:spPr>
          <a:xfrm>
            <a:off x="4706263" y="3932289"/>
            <a:ext cx="4246668" cy="1382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535" t="34268" r="28851" b="48319"/>
          <a:stretch/>
        </p:blipFill>
        <p:spPr>
          <a:xfrm>
            <a:off x="2440783" y="5408365"/>
            <a:ext cx="4262433" cy="10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46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7888" r="36782" b="42801"/>
          <a:stretch/>
        </p:blipFill>
        <p:spPr>
          <a:xfrm>
            <a:off x="496125" y="2154620"/>
            <a:ext cx="3494690" cy="1786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4535" t="52629" r="32988" b="23112"/>
          <a:stretch/>
        </p:blipFill>
        <p:spPr>
          <a:xfrm>
            <a:off x="4042669" y="2154619"/>
            <a:ext cx="4692882" cy="1786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47198" r="36494" b="33923"/>
          <a:stretch/>
        </p:blipFill>
        <p:spPr>
          <a:xfrm>
            <a:off x="496125" y="4039886"/>
            <a:ext cx="4018068" cy="129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0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95984"/>
            <a:ext cx="5392216" cy="4072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Question Marks ???</a:t>
            </a:r>
          </a:p>
          <a:p>
            <a:r>
              <a:rPr lang="en-GB" sz="2000" dirty="0"/>
              <a:t>Show where the end of a question is</a:t>
            </a:r>
          </a:p>
          <a:p>
            <a:r>
              <a:rPr lang="en-GB" sz="2000" dirty="0"/>
              <a:t>Most questions begin with a question word such as ‘where’ or ‘why’ but not all have to.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Do</a:t>
            </a:r>
            <a:r>
              <a:rPr lang="en-GB" sz="2000" dirty="0"/>
              <a:t> you know where the staffroom is</a:t>
            </a:r>
            <a:r>
              <a:rPr lang="en-GB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2000" dirty="0"/>
              <a:t>Some sentences tell you about a question but don’t actually ask one.</a:t>
            </a:r>
          </a:p>
          <a:p>
            <a:pPr marL="0" indent="0" algn="ctr">
              <a:buNone/>
            </a:pPr>
            <a:r>
              <a:rPr lang="en-GB" sz="2000" dirty="0"/>
              <a:t>Aaron asked me where the staffroom is.</a:t>
            </a:r>
          </a:p>
          <a:p>
            <a:pPr marL="0" indent="0">
              <a:buNone/>
            </a:pPr>
            <a:r>
              <a:rPr lang="en-GB" sz="2000" b="1" dirty="0"/>
              <a:t>Exclamation Marks !!!</a:t>
            </a:r>
          </a:p>
          <a:p>
            <a:r>
              <a:rPr lang="en-GB" sz="2000" dirty="0"/>
              <a:t>The exclamation replaces a full stop and shows a really strong feeling. </a:t>
            </a:r>
            <a:r>
              <a:rPr lang="en-GB" sz="2000" b="1" dirty="0">
                <a:solidFill>
                  <a:srgbClr val="FF0000"/>
                </a:solidFill>
              </a:rPr>
              <a:t>Stop it!</a:t>
            </a:r>
            <a:r>
              <a:rPr lang="en-GB" sz="2000" dirty="0"/>
              <a:t>	</a:t>
            </a:r>
            <a:r>
              <a:rPr lang="en-GB" sz="2000" b="1" dirty="0">
                <a:solidFill>
                  <a:srgbClr val="FF0000"/>
                </a:solidFill>
              </a:rPr>
              <a:t> It was fun!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31 &amp; 32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12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Exclamation Rules: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Use for strong commands, for someone shouting and for anger and surprise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Do not use in formal writing. Never use with a full stop, and never use more than one at a time.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1452196" y="3708907"/>
            <a:ext cx="339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http://www.worksheetplace.com/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196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Sorry… at present there are no specific Elision- based questions in existing SPaG Papers.</a:t>
            </a:r>
          </a:p>
          <a:p>
            <a:pPr marL="0" indent="0" algn="ctr">
              <a:buNone/>
            </a:pPr>
            <a:r>
              <a:rPr lang="en-GB" dirty="0"/>
              <a:t>This page will be updated as soon as questions can be sourced.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1400466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6681" r="30517" b="60302"/>
          <a:stretch/>
        </p:blipFill>
        <p:spPr>
          <a:xfrm>
            <a:off x="2271412" y="2256889"/>
            <a:ext cx="4583883" cy="89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57802" r="33104" b="33233"/>
          <a:stretch/>
        </p:blipFill>
        <p:spPr>
          <a:xfrm>
            <a:off x="2271412" y="3353591"/>
            <a:ext cx="4601176" cy="657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39268" r="32126" b="31767"/>
          <a:stretch/>
        </p:blipFill>
        <p:spPr>
          <a:xfrm>
            <a:off x="2271412" y="4192319"/>
            <a:ext cx="4601176" cy="207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57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Great Resource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https://en.islcollective.com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http://englishlinx.com/</a:t>
            </a:r>
            <a:endParaRPr lang="en-GB" dirty="0"/>
          </a:p>
          <a:p>
            <a:r>
              <a:rPr lang="en-GB" dirty="0">
                <a:hlinkClick r:id="rId4"/>
              </a:rPr>
              <a:t>http://www.worksheetplace.com/</a:t>
            </a:r>
            <a:endParaRPr lang="en-GB" dirty="0"/>
          </a:p>
          <a:p>
            <a:r>
              <a:rPr lang="en-GB" dirty="0">
                <a:hlinkClick r:id="rId5"/>
              </a:rPr>
              <a:t>http://flocabulary.com/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Grammaropolis</a:t>
            </a:r>
            <a:r>
              <a:rPr lang="en-GB" dirty="0"/>
              <a:t> on YouTube</a:t>
            </a:r>
          </a:p>
          <a:p>
            <a:r>
              <a:rPr lang="en-GB" dirty="0"/>
              <a:t>Anchor Education on YouTube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6"/>
              </a:rPr>
              <a:t>www.keystage2literacy.co.uk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1674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Each Page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989" t="19871" r="9023" b="10043"/>
          <a:stretch/>
        </p:blipFill>
        <p:spPr>
          <a:xfrm>
            <a:off x="1745299" y="1807779"/>
            <a:ext cx="5653402" cy="4193628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 rot="9218951">
            <a:off x="7141779" y="1569821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/>
          <p:cNvSpPr/>
          <p:nvPr/>
        </p:nvSpPr>
        <p:spPr>
          <a:xfrm rot="9218951">
            <a:off x="7141778" y="4491696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/>
          <p:cNvSpPr/>
          <p:nvPr/>
        </p:nvSpPr>
        <p:spPr>
          <a:xfrm rot="9218951">
            <a:off x="7141779" y="3030759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/>
          <p:cNvSpPr/>
          <p:nvPr/>
        </p:nvSpPr>
        <p:spPr>
          <a:xfrm rot="12721607">
            <a:off x="5050222" y="5821994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13" name="Arrow: Right 12"/>
          <p:cNvSpPr/>
          <p:nvPr/>
        </p:nvSpPr>
        <p:spPr>
          <a:xfrm rot="12381049" flipH="1">
            <a:off x="1082565" y="2436680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/>
          <p:cNvSpPr/>
          <p:nvPr/>
        </p:nvSpPr>
        <p:spPr>
          <a:xfrm rot="12381049" flipH="1">
            <a:off x="1082564" y="4868233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cgp sp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1" y="5144813"/>
            <a:ext cx="1109930" cy="1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909" y="383290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CGP SPaG Book Page Reference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93" y="137269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The key information to cover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5407" y="449368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Click on this to return to the SPaG Grid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1253" y="1851023"/>
            <a:ext cx="154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Any further examples for the topic area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5407" y="3371243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Watch a video or song on this topic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9829" y="6060014"/>
            <a:ext cx="319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What do we know at the beginning? Go here before teaching anything.</a:t>
            </a:r>
          </a:p>
        </p:txBody>
      </p:sp>
    </p:spTree>
    <p:extLst>
      <p:ext uri="{BB962C8B-B14F-4D97-AF65-F5344CB8AC3E}">
        <p14:creationId xmlns:p14="http://schemas.microsoft.com/office/powerpoint/2010/main" val="391820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hlinkClick r:id="rId2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725855"/>
              </p:ext>
            </p:extLst>
          </p:nvPr>
        </p:nvGraphicFramePr>
        <p:xfrm>
          <a:off x="546100" y="1393825"/>
          <a:ext cx="551815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376">
                  <a:extLst>
                    <a:ext uri="{9D8B030D-6E8A-4147-A177-3AD203B41FA5}">
                      <a16:colId xmlns:a16="http://schemas.microsoft.com/office/drawing/2014/main" xmlns="" val="2473028263"/>
                    </a:ext>
                  </a:extLst>
                </a:gridCol>
                <a:gridCol w="2532774">
                  <a:extLst>
                    <a:ext uri="{9D8B030D-6E8A-4147-A177-3AD203B41FA5}">
                      <a16:colId xmlns:a16="http://schemas.microsoft.com/office/drawing/2014/main" xmlns="" val="1202137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Nouns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12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u="sng" dirty="0"/>
                        <a:t>Nouns are naming words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Common</a:t>
                      </a:r>
                      <a:r>
                        <a:rPr lang="en-GB" sz="2000" dirty="0"/>
                        <a:t> nouns = things</a:t>
                      </a:r>
                    </a:p>
                    <a:p>
                      <a:r>
                        <a:rPr lang="en-GB" sz="2000" dirty="0"/>
                        <a:t>table, mud, mountain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Proper</a:t>
                      </a:r>
                      <a:r>
                        <a:rPr lang="en-GB" sz="2000" dirty="0"/>
                        <a:t> nouns = names</a:t>
                      </a:r>
                    </a:p>
                    <a:p>
                      <a:r>
                        <a:rPr lang="en-GB" sz="2000" dirty="0"/>
                        <a:t>February, Brazil, Robert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Collective</a:t>
                      </a:r>
                      <a:r>
                        <a:rPr lang="en-GB" sz="2000" dirty="0"/>
                        <a:t> nouns = groups</a:t>
                      </a:r>
                    </a:p>
                    <a:p>
                      <a:r>
                        <a:rPr lang="en-GB" sz="2000" dirty="0"/>
                        <a:t>flock, herd, crowd, herd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Concrete</a:t>
                      </a:r>
                      <a:r>
                        <a:rPr lang="en-GB" sz="2000" dirty="0"/>
                        <a:t> nouns = touch</a:t>
                      </a:r>
                    </a:p>
                    <a:p>
                      <a:r>
                        <a:rPr lang="en-GB" sz="2000" dirty="0"/>
                        <a:t>apple, computer, chair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Abstract</a:t>
                      </a:r>
                      <a:r>
                        <a:rPr lang="en-GB" sz="2000" dirty="0"/>
                        <a:t> nouns = ideas</a:t>
                      </a:r>
                    </a:p>
                    <a:p>
                      <a:r>
                        <a:rPr lang="en-GB" sz="2000" dirty="0"/>
                        <a:t>love, fear, friendship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 replace a noun.</a:t>
                      </a:r>
                    </a:p>
                    <a:p>
                      <a:r>
                        <a:rPr lang="en-GB" sz="2000" dirty="0"/>
                        <a:t>I, you, he, she, it, we, they</a:t>
                      </a:r>
                    </a:p>
                    <a:p>
                      <a:r>
                        <a:rPr lang="en-GB" sz="2000" dirty="0"/>
                        <a:t>me, you, him, her, it, us, them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2000" dirty="0"/>
                        <a:t> built a go-kart.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2000" dirty="0"/>
                        <a:t> hit the zombie.</a:t>
                      </a:r>
                    </a:p>
                    <a:p>
                      <a:r>
                        <a:rPr lang="en-GB" sz="2000" dirty="0"/>
                        <a:t>The cream is for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her</a:t>
                      </a:r>
                      <a:r>
                        <a:rPr lang="en-GB" sz="2000" dirty="0"/>
                        <a:t>.</a:t>
                      </a:r>
                    </a:p>
                    <a:p>
                      <a:r>
                        <a:rPr lang="en-GB" sz="2000" dirty="0"/>
                        <a:t>The zombie chased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GB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964567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1 - 4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940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 of pronouns: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Show belonging</a:t>
            </a:r>
            <a:r>
              <a:rPr lang="en-GB" dirty="0">
                <a:solidFill>
                  <a:schemeClr val="tx1"/>
                </a:solidFill>
              </a:rPr>
              <a:t>: mine, yours, his, hers, ours, theirs</a:t>
            </a:r>
          </a:p>
          <a:p>
            <a:r>
              <a:rPr lang="en-GB" dirty="0">
                <a:solidFill>
                  <a:schemeClr val="tx1"/>
                </a:solidFill>
              </a:rPr>
              <a:t>‘They’re </a:t>
            </a:r>
            <a:r>
              <a:rPr lang="en-GB" b="1" dirty="0">
                <a:solidFill>
                  <a:srgbClr val="FF0000"/>
                </a:solidFill>
              </a:rPr>
              <a:t>mine</a:t>
            </a:r>
            <a:r>
              <a:rPr lang="en-GB" dirty="0">
                <a:solidFill>
                  <a:schemeClr val="tx1"/>
                </a:solidFill>
              </a:rPr>
              <a:t>.’ (Possessive pronoun)</a:t>
            </a:r>
          </a:p>
          <a:p>
            <a:r>
              <a:rPr lang="en-GB" dirty="0">
                <a:solidFill>
                  <a:schemeClr val="tx1"/>
                </a:solidFill>
              </a:rPr>
              <a:t>‘Omar found </a:t>
            </a:r>
            <a:r>
              <a:rPr lang="en-GB" b="1" dirty="0">
                <a:solidFill>
                  <a:srgbClr val="FF0000"/>
                </a:solidFill>
              </a:rPr>
              <a:t>his</a:t>
            </a:r>
            <a:r>
              <a:rPr lang="en-GB" dirty="0">
                <a:solidFill>
                  <a:schemeClr val="tx1"/>
                </a:solidFill>
              </a:rPr>
              <a:t> scooter.’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Refer back</a:t>
            </a:r>
            <a:r>
              <a:rPr lang="en-GB" dirty="0">
                <a:solidFill>
                  <a:schemeClr val="tx1"/>
                </a:solidFill>
              </a:rPr>
              <a:t>: which, were, when, who, what</a:t>
            </a:r>
          </a:p>
          <a:p>
            <a:r>
              <a:rPr lang="en-GB" dirty="0">
                <a:solidFill>
                  <a:schemeClr val="tx1"/>
                </a:solidFill>
              </a:rPr>
              <a:t>‘I didn’t like the runner </a:t>
            </a:r>
            <a:r>
              <a:rPr lang="en-GB" b="1" dirty="0">
                <a:solidFill>
                  <a:srgbClr val="FF0000"/>
                </a:solidFill>
              </a:rPr>
              <a:t>who</a:t>
            </a:r>
            <a:r>
              <a:rPr lang="en-GB" dirty="0">
                <a:solidFill>
                  <a:schemeClr val="tx1"/>
                </a:solidFill>
              </a:rPr>
              <a:t> won the race.’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4419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94" y="1368386"/>
            <a:ext cx="5714328" cy="4146627"/>
          </a:xfrm>
        </p:spPr>
        <p:txBody>
          <a:bodyPr>
            <a:normAutofit/>
          </a:bodyPr>
          <a:lstStyle/>
          <a:p>
            <a:r>
              <a:rPr lang="en-GB" sz="2000" dirty="0"/>
              <a:t>Apostrophes have two uses:</a:t>
            </a:r>
          </a:p>
          <a:p>
            <a:pPr marL="0" indent="0">
              <a:buNone/>
            </a:pPr>
            <a:r>
              <a:rPr lang="en-GB" sz="2000" b="1" dirty="0"/>
              <a:t>Contraction and Omission</a:t>
            </a:r>
            <a:r>
              <a:rPr lang="en-GB" sz="2000" dirty="0"/>
              <a:t> – a new word by joining two together; you replace missing letters with an apostrophe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00B0F0"/>
                </a:solidFill>
              </a:rPr>
              <a:t>do not </a:t>
            </a:r>
            <a:r>
              <a:rPr lang="en-GB" sz="2000" dirty="0"/>
              <a:t>know where </a:t>
            </a:r>
            <a:r>
              <a:rPr lang="en-GB" sz="2000" b="1" dirty="0">
                <a:solidFill>
                  <a:srgbClr val="00B0F0"/>
                </a:solidFill>
              </a:rPr>
              <a:t>we are </a:t>
            </a:r>
            <a:r>
              <a:rPr lang="en-GB" sz="2000" dirty="0"/>
              <a:t>going today.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don’t</a:t>
            </a:r>
            <a:r>
              <a:rPr lang="en-GB" sz="2000" dirty="0"/>
              <a:t> know where </a:t>
            </a:r>
            <a:r>
              <a:rPr lang="en-GB" sz="2000" b="1" dirty="0">
                <a:solidFill>
                  <a:srgbClr val="FF0000"/>
                </a:solidFill>
              </a:rPr>
              <a:t>we’re</a:t>
            </a:r>
            <a:r>
              <a:rPr lang="en-GB" sz="2000" dirty="0"/>
              <a:t> going today.</a:t>
            </a:r>
          </a:p>
          <a:p>
            <a:pPr marL="0" indent="0">
              <a:buNone/>
            </a:pPr>
            <a:r>
              <a:rPr lang="en-GB" sz="2000" dirty="0"/>
              <a:t>Contraction is also known as ‘contracted form.’</a:t>
            </a:r>
          </a:p>
          <a:p>
            <a:pPr marL="0" indent="0">
              <a:buNone/>
            </a:pPr>
            <a:r>
              <a:rPr lang="en-GB" sz="2000" b="1" dirty="0"/>
              <a:t>Belonging</a:t>
            </a:r>
            <a:r>
              <a:rPr lang="en-GB" sz="2000" dirty="0"/>
              <a:t> – to show possession, we add ‘s’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one person</a:t>
            </a:r>
            <a:r>
              <a:rPr lang="en-GB" sz="2000" dirty="0"/>
              <a:t>: Doug</a:t>
            </a:r>
            <a:r>
              <a:rPr lang="en-GB" sz="2000" b="1" dirty="0">
                <a:solidFill>
                  <a:srgbClr val="FF0000"/>
                </a:solidFill>
              </a:rPr>
              <a:t>’s</a:t>
            </a:r>
            <a:r>
              <a:rPr lang="en-GB" sz="2000" dirty="0"/>
              <a:t> book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a group</a:t>
            </a:r>
            <a:r>
              <a:rPr lang="en-GB" sz="2000" dirty="0"/>
              <a:t>: patient</a:t>
            </a:r>
            <a:r>
              <a:rPr lang="en-GB" sz="2000" b="1" dirty="0">
                <a:solidFill>
                  <a:srgbClr val="FF0000"/>
                </a:solidFill>
              </a:rPr>
              <a:t>s’ </a:t>
            </a:r>
            <a:r>
              <a:rPr lang="en-GB" sz="2000" dirty="0"/>
              <a:t>medicine </a:t>
            </a:r>
          </a:p>
          <a:p>
            <a:pPr marL="0" indent="0">
              <a:buNone/>
            </a:pPr>
            <a:r>
              <a:rPr lang="en-GB" sz="2000" dirty="0"/>
              <a:t>(These are known as </a:t>
            </a:r>
            <a:r>
              <a:rPr lang="en-GB" sz="2000" b="1" dirty="0"/>
              <a:t>plural possessive nouns</a:t>
            </a:r>
            <a:r>
              <a:rPr lang="en-GB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33 - 35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8361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Contraction: </a:t>
            </a:r>
            <a:r>
              <a:rPr lang="en-GB" dirty="0">
                <a:solidFill>
                  <a:schemeClr val="tx1"/>
                </a:solidFill>
              </a:rPr>
              <a:t>I am &gt; I’m, we are &gt; we’re; do not &gt; don’t; who is &gt; who’s; I have &gt; I’ve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(s.): </a:t>
            </a:r>
            <a:r>
              <a:rPr lang="en-GB" dirty="0">
                <a:solidFill>
                  <a:schemeClr val="tx1"/>
                </a:solidFill>
              </a:rPr>
              <a:t>Ava’s desk; Kezia’s water bottle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(pl.): </a:t>
            </a:r>
            <a:r>
              <a:rPr lang="en-GB" dirty="0">
                <a:solidFill>
                  <a:schemeClr val="tx1"/>
                </a:solidFill>
              </a:rPr>
              <a:t>girls’ netball match; ladies’ dresses</a:t>
            </a:r>
          </a:p>
          <a:p>
            <a:r>
              <a:rPr lang="en-GB" b="1" dirty="0">
                <a:solidFill>
                  <a:schemeClr val="tx1"/>
                </a:solidFill>
              </a:rPr>
              <a:t>It’s</a:t>
            </a:r>
            <a:r>
              <a:rPr lang="en-GB" dirty="0">
                <a:solidFill>
                  <a:schemeClr val="tx1"/>
                </a:solidFill>
              </a:rPr>
              <a:t> = it is / it has</a:t>
            </a:r>
          </a:p>
          <a:p>
            <a:r>
              <a:rPr lang="en-GB" b="1" dirty="0">
                <a:solidFill>
                  <a:schemeClr val="tx1"/>
                </a:solidFill>
              </a:rPr>
              <a:t>Its</a:t>
            </a:r>
            <a:r>
              <a:rPr lang="en-GB" dirty="0">
                <a:solidFill>
                  <a:schemeClr val="tx1"/>
                </a:solidFill>
              </a:rPr>
              <a:t> = we found its house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160798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6451</Words>
  <Application>Microsoft Office PowerPoint</Application>
  <PresentationFormat>On-screen Show (4:3)</PresentationFormat>
  <Paragraphs>994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Wingdings</vt:lpstr>
      <vt:lpstr>Office Theme</vt:lpstr>
      <vt:lpstr>PowerPoint Presentation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and Past Tense</vt:lpstr>
      <vt:lpstr>Coordination/Subordination</vt:lpstr>
      <vt:lpstr>Commands and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 (&amp; Dashes)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&amp; Past Tense</vt:lpstr>
      <vt:lpstr>Subordination/Coordination</vt:lpstr>
      <vt:lpstr>Commands &amp;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</vt:lpstr>
      <vt:lpstr>Great Resource Websites</vt:lpstr>
      <vt:lpstr>How Does Each Page Work?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Birch</dc:creator>
  <cp:lastModifiedBy>Mrs Mount</cp:lastModifiedBy>
  <cp:revision>192</cp:revision>
  <cp:lastPrinted>2017-03-13T09:11:38Z</cp:lastPrinted>
  <dcterms:created xsi:type="dcterms:W3CDTF">2017-01-24T18:14:50Z</dcterms:created>
  <dcterms:modified xsi:type="dcterms:W3CDTF">2018-01-23T12:19:28Z</dcterms:modified>
</cp:coreProperties>
</file>